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9"/>
  </p:notesMasterIdLst>
  <p:sldIdLst>
    <p:sldId id="306" r:id="rId2"/>
    <p:sldId id="572" r:id="rId3"/>
    <p:sldId id="506" r:id="rId4"/>
    <p:sldId id="507" r:id="rId5"/>
    <p:sldId id="508" r:id="rId6"/>
    <p:sldId id="570" r:id="rId7"/>
    <p:sldId id="509" r:id="rId8"/>
    <p:sldId id="510" r:id="rId9"/>
    <p:sldId id="511" r:id="rId10"/>
    <p:sldId id="592" r:id="rId11"/>
    <p:sldId id="513" r:id="rId12"/>
    <p:sldId id="573" r:id="rId13"/>
    <p:sldId id="514" r:id="rId14"/>
    <p:sldId id="594" r:id="rId15"/>
    <p:sldId id="595" r:id="rId16"/>
    <p:sldId id="515" r:id="rId17"/>
    <p:sldId id="516" r:id="rId18"/>
    <p:sldId id="517" r:id="rId19"/>
    <p:sldId id="518" r:id="rId20"/>
    <p:sldId id="519" r:id="rId21"/>
    <p:sldId id="520" r:id="rId22"/>
    <p:sldId id="521" r:id="rId23"/>
    <p:sldId id="522" r:id="rId24"/>
    <p:sldId id="571" r:id="rId25"/>
    <p:sldId id="574" r:id="rId26"/>
    <p:sldId id="575" r:id="rId27"/>
    <p:sldId id="576" r:id="rId28"/>
    <p:sldId id="577" r:id="rId29"/>
    <p:sldId id="578" r:id="rId30"/>
    <p:sldId id="579" r:id="rId31"/>
    <p:sldId id="580" r:id="rId32"/>
    <p:sldId id="581" r:id="rId33"/>
    <p:sldId id="582" r:id="rId34"/>
    <p:sldId id="583" r:id="rId35"/>
    <p:sldId id="584" r:id="rId36"/>
    <p:sldId id="585" r:id="rId37"/>
    <p:sldId id="591" r:id="rId38"/>
    <p:sldId id="586" r:id="rId39"/>
    <p:sldId id="587" r:id="rId40"/>
    <p:sldId id="588" r:id="rId41"/>
    <p:sldId id="589" r:id="rId42"/>
    <p:sldId id="590" r:id="rId43"/>
    <p:sldId id="556" r:id="rId44"/>
    <p:sldId id="557" r:id="rId45"/>
    <p:sldId id="410" r:id="rId46"/>
    <p:sldId id="558" r:id="rId47"/>
    <p:sldId id="559" r:id="rId48"/>
    <p:sldId id="560" r:id="rId49"/>
    <p:sldId id="561" r:id="rId50"/>
    <p:sldId id="562" r:id="rId51"/>
    <p:sldId id="563" r:id="rId52"/>
    <p:sldId id="564" r:id="rId53"/>
    <p:sldId id="565" r:id="rId54"/>
    <p:sldId id="566" r:id="rId55"/>
    <p:sldId id="567" r:id="rId56"/>
    <p:sldId id="568" r:id="rId57"/>
    <p:sldId id="569" r:id="rId58"/>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6482" autoAdjust="0"/>
  </p:normalViewPr>
  <p:slideViewPr>
    <p:cSldViewPr>
      <p:cViewPr varScale="1">
        <p:scale>
          <a:sx n="82" d="100"/>
          <a:sy n="82" d="100"/>
        </p:scale>
        <p:origin x="143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4968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39800" y="747713"/>
            <a:ext cx="4918075" cy="3689350"/>
          </a:xfrm>
          <a:ln cap="flat"/>
        </p:spPr>
      </p:sp>
      <p:sp>
        <p:nvSpPr>
          <p:cNvPr id="307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39800" y="747713"/>
            <a:ext cx="4918075" cy="3689350"/>
          </a:xfrm>
          <a:ln cap="flat"/>
        </p:spPr>
      </p:sp>
      <p:sp>
        <p:nvSpPr>
          <p:cNvPr id="80899"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noFill/>
          <a:ln w="9525"/>
        </p:spPr>
        <p:txBody>
          <a:bodyPr/>
          <a:lstStyle/>
          <a:p>
            <a:endParaRPr lang="en-US"/>
          </a:p>
        </p:txBody>
      </p:sp>
      <p:sp>
        <p:nvSpPr>
          <p:cNvPr id="79875"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noFill/>
          <a:ln w="9525"/>
        </p:spPr>
        <p:txBody>
          <a:bodyPr/>
          <a:lstStyle/>
          <a:p>
            <a:endParaRPr lang="en-US"/>
          </a:p>
        </p:txBody>
      </p:sp>
      <p:sp>
        <p:nvSpPr>
          <p:cNvPr id="57347"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39800" y="747713"/>
            <a:ext cx="4918075" cy="3689350"/>
          </a:xfrm>
          <a:ln cap="flat"/>
        </p:spPr>
      </p:sp>
      <p:sp>
        <p:nvSpPr>
          <p:cNvPr id="59395"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47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t>CG III (NPGR010) - J. Křivánek 2015</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t>CG III (NPGR010) - J. Křivánek 2015</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Ziggurat_algorith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15.bin"/><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people.cs.kuleuven.be/~philip.dutre/G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1.wmf"/><Relationship Id="rId5" Type="http://schemas.openxmlformats.org/officeDocument/2006/relationships/oleObject" Target="../embeddings/oleObject17.bin"/><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6.wmf"/><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28.wmf"/><Relationship Id="rId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8.wmf"/><Relationship Id="rId2" Type="http://schemas.openxmlformats.org/officeDocument/2006/relationships/slideLayout" Target="../slideLayouts/slideLayout2.xml"/><Relationship Id="rId16" Type="http://schemas.openxmlformats.org/officeDocument/2006/relationships/image" Target="../media/image10.wmf"/><Relationship Id="rId1" Type="http://schemas.openxmlformats.org/officeDocument/2006/relationships/vmlDrawing" Target="../drawings/vmlDrawing2.vml"/><Relationship Id="rId6" Type="http://schemas.openxmlformats.org/officeDocument/2006/relationships/image" Target="../media/image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7.bin"/><Relationship Id="rId14" Type="http://schemas.openxmlformats.org/officeDocument/2006/relationships/image" Target="../media/image9.wmf"/></Relationships>
</file>

<file path=ppt/slides/_rels/slide4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2.tiff"/><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54.tiff"/><Relationship Id="rId7" Type="http://schemas.openxmlformats.org/officeDocument/2006/relationships/image" Target="../media/image57.jpe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39.pn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2.bin"/><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Computer graphics </a:t>
            </a:r>
            <a:r>
              <a:rPr lang="cs-CZ" b="1" dirty="0"/>
              <a:t>III –</a:t>
            </a:r>
            <a:br>
              <a:rPr lang="cs-CZ" b="1" dirty="0"/>
            </a:br>
            <a:r>
              <a:rPr lang="cs-CZ" b="1" dirty="0"/>
              <a:t>	Monte Carlo </a:t>
            </a:r>
            <a:r>
              <a:rPr lang="en-US" b="1" dirty="0"/>
              <a:t>integration II</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a:t>Jaroslav Křivánek, MFF UK</a:t>
            </a:r>
          </a:p>
          <a:p>
            <a:pPr eaLnBrk="1" hangingPunct="1"/>
            <a:r>
              <a:rPr lang="en-US" sz="2000" dirty="0">
                <a:hlinkClick r:id="rId2"/>
              </a:rPr>
              <a:t>Jaroslav.Krivanek@mff.cuni.cz</a:t>
            </a:r>
            <a:endParaRPr lang="cs-CZ" sz="2000" dirty="0"/>
          </a:p>
          <a:p>
            <a:pPr eaLnBrk="1" hangingPunct="1"/>
            <a:endParaRPr lang="cs-CZ"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412994"/>
            <a:ext cx="8533199" cy="1938992"/>
          </a:xfrm>
          <a:prstGeom prst="rect">
            <a:avLst/>
          </a:prstGeom>
          <a:noFill/>
        </p:spPr>
        <p:txBody>
          <a:bodyPr wrap="square" rtlCol="0">
            <a:spAutoFit/>
          </a:bodyPr>
          <a:lstStyle/>
          <a:p>
            <a:r>
              <a:rPr lang="en-US" sz="4000" dirty="0">
                <a:solidFill>
                  <a:srgbClr val="FF0000"/>
                </a:solidFill>
              </a:rPr>
              <a:t>EXAMPLE DERIVATION FOR SAMPLING FROM UNIFORM(</a:t>
            </a:r>
            <a:r>
              <a:rPr lang="en-US" sz="4000" dirty="0" err="1">
                <a:solidFill>
                  <a:srgbClr val="FF0000"/>
                </a:solidFill>
              </a:rPr>
              <a:t>a,b</a:t>
            </a:r>
            <a:r>
              <a:rPr lang="en-US" sz="4000" dirty="0">
                <a:solidFill>
                  <a:srgbClr val="FF0000"/>
                </a:solidFill>
              </a:rPr>
              <a:t>) and EXP(</a:t>
            </a:r>
            <a:r>
              <a:rPr lang="en-US" sz="4000" dirty="0" err="1">
                <a:solidFill>
                  <a:srgbClr val="FF0000"/>
                </a:solidFill>
              </a:rPr>
              <a:t>a,b</a:t>
            </a:r>
            <a:r>
              <a:rPr lang="en-US" sz="4000" dirty="0">
                <a:solidFill>
                  <a:srgbClr val="FF0000"/>
                </a:solidFill>
              </a:rPr>
              <a:t>) </a:t>
            </a:r>
          </a:p>
        </p:txBody>
      </p:sp>
    </p:spTree>
    <p:extLst>
      <p:ext uri="{BB962C8B-B14F-4D97-AF65-F5344CB8AC3E}">
        <p14:creationId xmlns:p14="http://schemas.microsoft.com/office/powerpoint/2010/main" val="134369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745614" y="1497558"/>
            <a:ext cx="3434898" cy="3011562"/>
            <a:chOff x="5220072" y="1527175"/>
            <a:chExt cx="3434898" cy="3011562"/>
          </a:xfrm>
        </p:grpSpPr>
        <p:pic>
          <p:nvPicPr>
            <p:cNvPr id="6" name="Picture 5"/>
            <p:cNvPicPr>
              <a:picLocks noChangeAspect="1" noChangeArrowheads="1"/>
            </p:cNvPicPr>
            <p:nvPr/>
          </p:nvPicPr>
          <p:blipFill>
            <a:blip r:embed="rId2" cstate="print"/>
            <a:srcRect l="19425"/>
            <a:stretch>
              <a:fillRect/>
            </a:stretch>
          </p:blipFill>
          <p:spPr bwMode="auto">
            <a:xfrm>
              <a:off x="5940152" y="1628801"/>
              <a:ext cx="2688159" cy="2592410"/>
            </a:xfrm>
            <a:prstGeom prst="rect">
              <a:avLst/>
            </a:prstGeom>
            <a:noFill/>
            <a:ln w="9525">
              <a:noFill/>
              <a:miter lim="800000"/>
              <a:headEnd/>
              <a:tailEnd/>
            </a:ln>
            <a:effectLst/>
          </p:spPr>
        </p:pic>
        <p:sp>
          <p:nvSpPr>
            <p:cNvPr id="7" name="TextBox 6"/>
            <p:cNvSpPr txBox="1"/>
            <p:nvPr/>
          </p:nvSpPr>
          <p:spPr>
            <a:xfrm>
              <a:off x="6301326" y="2212988"/>
              <a:ext cx="615874" cy="369332"/>
            </a:xfrm>
            <a:prstGeom prst="rect">
              <a:avLst/>
            </a:prstGeom>
            <a:noFill/>
          </p:spPr>
          <p:txBody>
            <a:bodyPr wrap="none" rtlCol="0">
              <a:spAutoFit/>
            </a:bodyPr>
            <a:lstStyle/>
            <a:p>
              <a:r>
                <a:rPr lang="cs-CZ" i="1" dirty="0">
                  <a:latin typeface="+mj-lt"/>
                </a:rPr>
                <a:t>p</a:t>
              </a:r>
              <a:r>
                <a:rPr lang="en-US" dirty="0">
                  <a:latin typeface="+mj-lt"/>
                </a:rPr>
                <a:t>(</a:t>
              </a:r>
              <a:r>
                <a:rPr lang="en-US" i="1" dirty="0">
                  <a:latin typeface="+mj-lt"/>
                </a:rPr>
                <a:t>x</a:t>
              </a:r>
              <a:r>
                <a:rPr lang="en-US" dirty="0">
                  <a:latin typeface="+mj-lt"/>
                </a:rPr>
                <a:t>)</a:t>
              </a:r>
            </a:p>
          </p:txBody>
        </p:sp>
        <p:sp>
          <p:nvSpPr>
            <p:cNvPr id="10" name="TextBox 9"/>
            <p:cNvSpPr txBox="1"/>
            <p:nvPr/>
          </p:nvSpPr>
          <p:spPr>
            <a:xfrm>
              <a:off x="5840848"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1" name="TextBox 10"/>
            <p:cNvSpPr txBox="1"/>
            <p:nvPr/>
          </p:nvSpPr>
          <p:spPr>
            <a:xfrm>
              <a:off x="5646310" y="390199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2" name="TextBox 11"/>
            <p:cNvSpPr txBox="1"/>
            <p:nvPr/>
          </p:nvSpPr>
          <p:spPr>
            <a:xfrm>
              <a:off x="5220072" y="1527175"/>
              <a:ext cx="816249" cy="461665"/>
            </a:xfrm>
            <a:prstGeom prst="rect">
              <a:avLst/>
            </a:prstGeom>
            <a:noFill/>
          </p:spPr>
          <p:txBody>
            <a:bodyPr wrap="none" rtlCol="0">
              <a:spAutoFit/>
            </a:bodyPr>
            <a:lstStyle/>
            <a:p>
              <a:r>
                <a:rPr lang="en-US" sz="2400" i="1" dirty="0">
                  <a:latin typeface="Times New Roman" pitchFamily="18" charset="0"/>
                  <a:cs typeface="Times New Roman" pitchFamily="18" charset="0"/>
                </a:rPr>
                <a:t>MAX</a:t>
              </a:r>
              <a:endParaRPr lang="en-US" sz="2400" dirty="0">
                <a:latin typeface="Times New Roman" pitchFamily="18" charset="0"/>
                <a:cs typeface="Times New Roman" pitchFamily="18" charset="0"/>
              </a:endParaRPr>
            </a:p>
          </p:txBody>
        </p:sp>
        <p:sp>
          <p:nvSpPr>
            <p:cNvPr id="13" name="TextBox 12"/>
            <p:cNvSpPr txBox="1"/>
            <p:nvPr/>
          </p:nvSpPr>
          <p:spPr>
            <a:xfrm>
              <a:off x="8316416"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b</a:t>
              </a:r>
              <a:endParaRPr lang="en-US" sz="2400" dirty="0">
                <a:latin typeface="Times New Roman" pitchFamily="18" charset="0"/>
                <a:cs typeface="Times New Roman" pitchFamily="18" charset="0"/>
              </a:endParaRPr>
            </a:p>
          </p:txBody>
        </p:sp>
      </p:grpSp>
      <p:sp>
        <p:nvSpPr>
          <p:cNvPr id="2" name="Title 1"/>
          <p:cNvSpPr>
            <a:spLocks noGrp="1"/>
          </p:cNvSpPr>
          <p:nvPr>
            <p:ph type="title"/>
          </p:nvPr>
        </p:nvSpPr>
        <p:spPr>
          <a:xfrm>
            <a:off x="457200" y="277813"/>
            <a:ext cx="8219256" cy="1139825"/>
          </a:xfrm>
        </p:spPr>
        <p:txBody>
          <a:bodyPr/>
          <a:lstStyle/>
          <a:p>
            <a:r>
              <a:rPr lang="en-US" dirty="0"/>
              <a:t>Rejection sampling in 1D</a:t>
            </a:r>
          </a:p>
        </p:txBody>
      </p:sp>
      <p:sp>
        <p:nvSpPr>
          <p:cNvPr id="3" name="Content Placeholder 2"/>
          <p:cNvSpPr>
            <a:spLocks noGrp="1"/>
          </p:cNvSpPr>
          <p:nvPr>
            <p:ph idx="1"/>
          </p:nvPr>
        </p:nvSpPr>
        <p:spPr/>
        <p:txBody>
          <a:bodyPr/>
          <a:lstStyle/>
          <a:p>
            <a:pPr>
              <a:lnSpc>
                <a:spcPct val="90000"/>
              </a:lnSpc>
            </a:pPr>
            <a:r>
              <a:rPr lang="en-US" dirty="0"/>
              <a:t>Algorithm</a:t>
            </a:r>
            <a:endParaRPr lang="cs-CZ" dirty="0"/>
          </a:p>
          <a:p>
            <a:pPr lvl="1">
              <a:lnSpc>
                <a:spcPct val="90000"/>
              </a:lnSpc>
            </a:pPr>
            <a:r>
              <a:rPr lang="en-US" dirty="0"/>
              <a:t>Choose random </a:t>
            </a:r>
            <a:r>
              <a:rPr lang="cs-CZ" i="1" dirty="0"/>
              <a:t>u</a:t>
            </a:r>
            <a:r>
              <a:rPr lang="cs-CZ" baseline="-25000" dirty="0"/>
              <a:t>1</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a</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b</a:t>
            </a:r>
            <a:r>
              <a:rPr lang="en-US" dirty="0">
                <a:latin typeface="Times New Roman" pitchFamily="18" charset="0"/>
                <a:cs typeface="Times New Roman" pitchFamily="18" charset="0"/>
              </a:rPr>
              <a:t>)</a:t>
            </a:r>
          </a:p>
          <a:p>
            <a:pPr lvl="1">
              <a:lnSpc>
                <a:spcPct val="90000"/>
              </a:lnSpc>
            </a:pPr>
            <a:r>
              <a:rPr lang="en-US" dirty="0"/>
              <a:t>Choose random </a:t>
            </a:r>
            <a:r>
              <a:rPr lang="cs-CZ" i="1" dirty="0"/>
              <a:t>u</a:t>
            </a:r>
            <a:r>
              <a:rPr lang="cs-CZ" baseline="-25000" dirty="0"/>
              <a:t>2</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0</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MAX</a:t>
            </a:r>
            <a:r>
              <a:rPr lang="en-US" dirty="0">
                <a:latin typeface="Times New Roman" pitchFamily="18" charset="0"/>
                <a:cs typeface="Times New Roman" pitchFamily="18" charset="0"/>
              </a:rPr>
              <a:t>)</a:t>
            </a:r>
            <a:endParaRPr lang="cs-CZ" baseline="-25000" dirty="0">
              <a:latin typeface="Times New Roman" pitchFamily="18" charset="0"/>
              <a:cs typeface="Times New Roman" pitchFamily="18" charset="0"/>
            </a:endParaRPr>
          </a:p>
          <a:p>
            <a:pPr lvl="1">
              <a:lnSpc>
                <a:spcPct val="90000"/>
              </a:lnSpc>
            </a:pPr>
            <a:r>
              <a:rPr lang="en-US" dirty="0"/>
              <a:t>Accept the sample if </a:t>
            </a:r>
            <a:r>
              <a:rPr lang="cs-CZ" i="1" dirty="0"/>
              <a:t>p</a:t>
            </a:r>
            <a:r>
              <a:rPr lang="en-US" dirty="0"/>
              <a:t>(</a:t>
            </a:r>
            <a:r>
              <a:rPr lang="cs-CZ" i="1" dirty="0"/>
              <a:t>u</a:t>
            </a:r>
            <a:r>
              <a:rPr lang="cs-CZ" baseline="-25000" dirty="0"/>
              <a:t>1</a:t>
            </a:r>
            <a:r>
              <a:rPr lang="en-US" dirty="0"/>
              <a:t>) &gt; </a:t>
            </a:r>
            <a:r>
              <a:rPr lang="cs-CZ" i="1" dirty="0"/>
              <a:t>u</a:t>
            </a:r>
            <a:r>
              <a:rPr lang="cs-CZ" baseline="-25000" dirty="0"/>
              <a:t>2</a:t>
            </a:r>
            <a:endParaRPr lang="cs-CZ" dirty="0"/>
          </a:p>
          <a:p>
            <a:pPr lvl="2">
              <a:lnSpc>
                <a:spcPct val="90000"/>
              </a:lnSpc>
            </a:pPr>
            <a:r>
              <a:rPr lang="en-US" dirty="0"/>
              <a:t>Return </a:t>
            </a:r>
            <a:r>
              <a:rPr lang="cs-CZ" i="1" dirty="0"/>
              <a:t>u</a:t>
            </a:r>
            <a:r>
              <a:rPr lang="cs-CZ" baseline="-25000" dirty="0"/>
              <a:t>1</a:t>
            </a:r>
            <a:r>
              <a:rPr lang="en-US" dirty="0"/>
              <a:t> as the generated random number</a:t>
            </a:r>
          </a:p>
          <a:p>
            <a:pPr lvl="1">
              <a:lnSpc>
                <a:spcPct val="90000"/>
              </a:lnSpc>
            </a:pPr>
            <a:r>
              <a:rPr lang="en-US" dirty="0"/>
              <a:t>Repeat until a sample is accepted</a:t>
            </a:r>
            <a:endParaRPr lang="cs-CZ" dirty="0"/>
          </a:p>
          <a:p>
            <a:pPr>
              <a:lnSpc>
                <a:spcPct val="90000"/>
              </a:lnSpc>
            </a:pPr>
            <a:endParaRPr lang="en-US" dirty="0"/>
          </a:p>
          <a:p>
            <a:pPr>
              <a:lnSpc>
                <a:spcPct val="90000"/>
              </a:lnSpc>
            </a:pPr>
            <a:r>
              <a:rPr lang="en-US" dirty="0"/>
              <a:t>The accepted samples have the </a:t>
            </a:r>
            <a:br>
              <a:rPr lang="en-US" dirty="0"/>
            </a:br>
            <a:r>
              <a:rPr lang="en-US" dirty="0"/>
              <a:t>distribution given by the pdf </a:t>
            </a:r>
            <a:r>
              <a:rPr lang="cs-CZ" i="1" dirty="0"/>
              <a:t>p</a:t>
            </a:r>
            <a:r>
              <a:rPr lang="cs-CZ" dirty="0"/>
              <a:t>(</a:t>
            </a:r>
            <a:r>
              <a:rPr lang="cs-CZ" i="1" dirty="0"/>
              <a:t>x</a:t>
            </a:r>
            <a:r>
              <a:rPr lang="cs-CZ" dirty="0"/>
              <a:t>) </a:t>
            </a:r>
          </a:p>
          <a:p>
            <a:pPr>
              <a:lnSpc>
                <a:spcPct val="90000"/>
              </a:lnSpc>
            </a:pPr>
            <a:endParaRPr lang="cs-CZ" dirty="0"/>
          </a:p>
          <a:p>
            <a:pPr>
              <a:lnSpc>
                <a:spcPct val="90000"/>
              </a:lnSpc>
            </a:pPr>
            <a:r>
              <a:rPr lang="en-US" dirty="0"/>
              <a:t>Efficiency </a:t>
            </a:r>
            <a:r>
              <a:rPr lang="cs-CZ" dirty="0"/>
              <a:t>= </a:t>
            </a:r>
            <a:r>
              <a:rPr lang="en-US" dirty="0"/>
              <a:t>% of accepted samples</a:t>
            </a:r>
          </a:p>
          <a:p>
            <a:pPr lvl="1">
              <a:lnSpc>
                <a:spcPct val="90000"/>
              </a:lnSpc>
            </a:pPr>
            <a:r>
              <a:rPr lang="en-US" dirty="0"/>
              <a:t>Area under the pdf graph /</a:t>
            </a:r>
            <a:r>
              <a:rPr lang="cs-CZ" dirty="0"/>
              <a:t> </a:t>
            </a:r>
            <a:r>
              <a:rPr lang="en-US" dirty="0"/>
              <a:t>area of the bounding rectangle</a:t>
            </a:r>
            <a:endParaRPr lang="cs-CZ" dirty="0"/>
          </a:p>
          <a:p>
            <a:endParaRPr lang="en-US"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11</a:t>
            </a:fld>
            <a:endParaRPr lang="en-US" altLang="en-US"/>
          </a:p>
        </p:txBody>
      </p:sp>
    </p:spTree>
    <p:extLst>
      <p:ext uri="{BB962C8B-B14F-4D97-AF65-F5344CB8AC3E}">
        <p14:creationId xmlns:p14="http://schemas.microsoft.com/office/powerpoint/2010/main" val="41258483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Transformation method vs. Rejection sampling</a:t>
            </a:r>
            <a:endParaRPr lang="cs-CZ" dirty="0"/>
          </a:p>
        </p:txBody>
      </p:sp>
      <p:sp>
        <p:nvSpPr>
          <p:cNvPr id="3" name="Zástupný symbol pro obsah 2"/>
          <p:cNvSpPr>
            <a:spLocks noGrp="1"/>
          </p:cNvSpPr>
          <p:nvPr>
            <p:ph idx="1"/>
          </p:nvPr>
        </p:nvSpPr>
        <p:spPr/>
        <p:txBody>
          <a:bodyPr/>
          <a:lstStyle/>
          <a:p>
            <a:pPr marL="342900" lvl="1" indent="-342900">
              <a:buClr>
                <a:schemeClr val="accent1"/>
              </a:buClr>
              <a:buSzPct val="65000"/>
              <a:buFont typeface="Wingdings" pitchFamily="2" charset="2"/>
              <a:buChar char="n"/>
            </a:pPr>
            <a:r>
              <a:rPr lang="en-US" dirty="0"/>
              <a:t>Transformation method: </a:t>
            </a:r>
            <a:r>
              <a:rPr lang="en-US" b="1" dirty="0"/>
              <a:t>Pros</a:t>
            </a:r>
          </a:p>
          <a:p>
            <a:pPr marL="695325" lvl="2" indent="-342900"/>
            <a:r>
              <a:rPr lang="en-US" dirty="0"/>
              <a:t>Almost always more efficient than rejection sampling (unless the transformation formula </a:t>
            </a:r>
            <a:r>
              <a:rPr lang="en-US" i="1" dirty="0"/>
              <a:t>x</a:t>
            </a:r>
            <a:r>
              <a:rPr lang="en-US" dirty="0"/>
              <a:t> = </a:t>
            </a:r>
            <a:r>
              <a:rPr lang="en-US" i="1" dirty="0"/>
              <a:t>P</a:t>
            </a:r>
            <a:r>
              <a:rPr lang="en-US" baseline="30000" dirty="0"/>
              <a:t>-1</a:t>
            </a:r>
            <a:r>
              <a:rPr lang="en-US" dirty="0"/>
              <a:t>(</a:t>
            </a:r>
            <a:r>
              <a:rPr lang="en-US" i="1" dirty="0"/>
              <a:t>u</a:t>
            </a:r>
            <a:r>
              <a:rPr lang="en-US" dirty="0"/>
              <a:t>) turns out extremely complex)</a:t>
            </a:r>
          </a:p>
          <a:p>
            <a:pPr marL="695325" lvl="2" indent="-342900"/>
            <a:r>
              <a:rPr lang="en-US" dirty="0"/>
              <a:t>Constant time complexity. The number of random generator invocations is known upfront.</a:t>
            </a:r>
          </a:p>
          <a:p>
            <a:pPr marL="342900" lvl="1" indent="-342900">
              <a:buClr>
                <a:schemeClr val="accent1"/>
              </a:buClr>
              <a:buSzPct val="65000"/>
              <a:buFont typeface="Wingdings" pitchFamily="2" charset="2"/>
              <a:buChar char="n"/>
            </a:pPr>
            <a:r>
              <a:rPr lang="en-US" dirty="0"/>
              <a:t>Transformation method: </a:t>
            </a:r>
            <a:r>
              <a:rPr lang="en-US" b="1" dirty="0"/>
              <a:t>Cons</a:t>
            </a:r>
          </a:p>
          <a:p>
            <a:pPr marL="695325" lvl="2" indent="-342900"/>
            <a:r>
              <a:rPr lang="en-US" dirty="0"/>
              <a:t>May not be feasible (we may not be able to find the suitable form for</a:t>
            </a:r>
            <a:r>
              <a:rPr lang="en-US" i="1" dirty="0"/>
              <a:t> x</a:t>
            </a:r>
            <a:r>
              <a:rPr lang="en-US" dirty="0"/>
              <a:t> = </a:t>
            </a:r>
            <a:r>
              <a:rPr lang="en-US" i="1" dirty="0"/>
              <a:t>P</a:t>
            </a:r>
            <a:r>
              <a:rPr lang="en-US" baseline="30000" dirty="0"/>
              <a:t>-1</a:t>
            </a:r>
            <a:r>
              <a:rPr lang="en-US" dirty="0"/>
              <a:t>(</a:t>
            </a:r>
            <a:r>
              <a:rPr lang="en-US" i="1" dirty="0"/>
              <a:t>u</a:t>
            </a:r>
            <a:r>
              <a:rPr lang="en-US" dirty="0"/>
              <a:t>)), but rejection sampling is always applicable as long as we can evaluate and bound the pdf (i.e. rejection sampling is more general)</a:t>
            </a:r>
          </a:p>
          <a:p>
            <a:pPr marL="342900" lvl="1" indent="-342900">
              <a:buClr>
                <a:srgbClr val="2DA2BF"/>
              </a:buClr>
              <a:buSzPct val="65000"/>
              <a:buFont typeface="Wingdings" pitchFamily="2" charset="2"/>
              <a:buChar char="n"/>
            </a:pPr>
            <a:r>
              <a:rPr lang="en-US" dirty="0">
                <a:solidFill>
                  <a:prstClr val="black"/>
                </a:solidFill>
              </a:rPr>
              <a:t>Smart rejection sampling can be very efficient (e.g. the Ziggurat method, see Wikipedia, </a:t>
            </a:r>
            <a:r>
              <a:rPr lang="en-US" sz="1200" dirty="0">
                <a:solidFill>
                  <a:prstClr val="black"/>
                </a:solidFill>
                <a:hlinkClick r:id="rId2"/>
              </a:rPr>
              <a:t>https://en.wikipedia.org/wiki/Ziggurat_algorithm</a:t>
            </a:r>
            <a:r>
              <a:rPr lang="en-US" dirty="0">
                <a:solidFill>
                  <a:prstClr val="black"/>
                </a:solidFill>
              </a:rPr>
              <a:t>)</a:t>
            </a:r>
          </a:p>
          <a:p>
            <a:pPr marL="695325" lvl="2" indent="-342900"/>
            <a:endParaRPr lang="cs-CZ" dirty="0"/>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spTree>
    <p:extLst>
      <p:ext uri="{BB962C8B-B14F-4D97-AF65-F5344CB8AC3E}">
        <p14:creationId xmlns:p14="http://schemas.microsoft.com/office/powerpoint/2010/main" val="226754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507288" cy="1139825"/>
          </a:xfrm>
        </p:spPr>
        <p:txBody>
          <a:bodyPr/>
          <a:lstStyle/>
          <a:p>
            <a:r>
              <a:rPr lang="en-US" dirty="0"/>
              <a:t>Sampling from a </a:t>
            </a:r>
            <a:r>
              <a:rPr lang="cs-CZ" dirty="0"/>
              <a:t>2D </a:t>
            </a:r>
            <a:r>
              <a:rPr lang="en-US" dirty="0"/>
              <a:t>continuous random variable</a:t>
            </a:r>
          </a:p>
        </p:txBody>
      </p:sp>
      <p:sp>
        <p:nvSpPr>
          <p:cNvPr id="3" name="Content Placeholder 2"/>
          <p:cNvSpPr>
            <a:spLocks noGrp="1"/>
          </p:cNvSpPr>
          <p:nvPr>
            <p:ph idx="1"/>
          </p:nvPr>
        </p:nvSpPr>
        <p:spPr>
          <a:xfrm>
            <a:off x="457200" y="1634579"/>
            <a:ext cx="8229600" cy="4530725"/>
          </a:xfrm>
        </p:spPr>
        <p:txBody>
          <a:bodyPr/>
          <a:lstStyle/>
          <a:p>
            <a:r>
              <a:rPr lang="en-US" dirty="0"/>
              <a:t>Conceptually similar to the 2D discrete case</a:t>
            </a:r>
            <a:endParaRPr lang="cs-CZ" dirty="0"/>
          </a:p>
          <a:p>
            <a:r>
              <a:rPr lang="en-US" dirty="0"/>
              <a:t>Procedure</a:t>
            </a:r>
            <a:endParaRPr lang="cs-CZ" dirty="0"/>
          </a:p>
          <a:p>
            <a:pPr lvl="1"/>
            <a:r>
              <a:rPr lang="en-US" dirty="0"/>
              <a:t>Given the joint density </a:t>
            </a:r>
            <a:r>
              <a:rPr lang="cs-CZ" i="1" dirty="0" err="1"/>
              <a:t>p</a:t>
            </a:r>
            <a:r>
              <a:rPr lang="cs-CZ" i="1" baseline="-25000" dirty="0" err="1"/>
              <a:t>X,Y</a:t>
            </a:r>
            <a:r>
              <a:rPr lang="cs-CZ" dirty="0"/>
              <a:t>(</a:t>
            </a:r>
            <a:r>
              <a:rPr lang="cs-CZ" i="1" dirty="0"/>
              <a:t>x</a:t>
            </a:r>
            <a:r>
              <a:rPr lang="cs-CZ" dirty="0"/>
              <a:t>, </a:t>
            </a:r>
            <a:r>
              <a:rPr lang="cs-CZ" i="1" dirty="0"/>
              <a:t>y</a:t>
            </a:r>
            <a:r>
              <a:rPr lang="cs-CZ" dirty="0"/>
              <a:t>) = p</a:t>
            </a:r>
            <a:r>
              <a:rPr lang="en-US" i="1" baseline="-25000" dirty="0"/>
              <a:t>X</a:t>
            </a:r>
            <a:r>
              <a:rPr lang="en-US" dirty="0"/>
              <a:t>(x) </a:t>
            </a:r>
            <a:r>
              <a:rPr lang="en-US" dirty="0" err="1"/>
              <a:t>p</a:t>
            </a:r>
            <a:r>
              <a:rPr lang="en-US" i="1" baseline="-25000" dirty="0" err="1"/>
              <a:t>Y|X</a:t>
            </a:r>
            <a:r>
              <a:rPr lang="en-US" dirty="0"/>
              <a:t>(y | x)</a:t>
            </a:r>
            <a:endParaRPr lang="cs-CZ" dirty="0"/>
          </a:p>
          <a:p>
            <a:pPr marL="784225" lvl="1" indent="-457200">
              <a:buFont typeface="+mj-lt"/>
              <a:buAutoNum type="arabicPeriod"/>
            </a:pPr>
            <a:r>
              <a:rPr lang="en-US" dirty="0"/>
              <a:t>Choose </a:t>
            </a:r>
            <a:r>
              <a:rPr lang="cs-CZ" i="1" dirty="0" err="1"/>
              <a:t>x</a:t>
            </a:r>
            <a:r>
              <a:rPr lang="cs-CZ" baseline="-25000" dirty="0" err="1"/>
              <a:t>sel</a:t>
            </a:r>
            <a:r>
              <a:rPr lang="cs-CZ" dirty="0"/>
              <a:t> </a:t>
            </a:r>
            <a:r>
              <a:rPr lang="en-US" dirty="0"/>
              <a:t>from the </a:t>
            </a:r>
            <a:r>
              <a:rPr lang="en-US" b="1" dirty="0"/>
              <a:t>marginal pdf</a:t>
            </a:r>
            <a:endParaRPr lang="cs-CZ" b="1" dirty="0"/>
          </a:p>
          <a:p>
            <a:pPr marL="784225" lvl="1" indent="-457200">
              <a:buFont typeface="+mj-lt"/>
              <a:buAutoNum type="arabicPeriod"/>
            </a:pPr>
            <a:endParaRPr lang="cs-CZ" dirty="0"/>
          </a:p>
          <a:p>
            <a:pPr marL="784225" lvl="1" indent="-457200">
              <a:buFont typeface="+mj-lt"/>
              <a:buAutoNum type="arabicPeriod"/>
            </a:pPr>
            <a:endParaRPr lang="cs-CZ" dirty="0"/>
          </a:p>
          <a:p>
            <a:pPr marL="784225" lvl="1" indent="-457200">
              <a:buFont typeface="+mj-lt"/>
              <a:buAutoNum type="arabicPeriod"/>
            </a:pPr>
            <a:endParaRPr lang="en-US" dirty="0"/>
          </a:p>
          <a:p>
            <a:pPr marL="784225" lvl="1" indent="-457200">
              <a:buFont typeface="+mj-lt"/>
              <a:buAutoNum type="arabicPeriod"/>
            </a:pPr>
            <a:r>
              <a:rPr lang="en-US" dirty="0"/>
              <a:t>Choose </a:t>
            </a:r>
            <a:r>
              <a:rPr lang="cs-CZ" i="1" dirty="0" err="1"/>
              <a:t>y</a:t>
            </a:r>
            <a:r>
              <a:rPr lang="cs-CZ" i="1" baseline="-25000" dirty="0" err="1"/>
              <a:t>sel</a:t>
            </a:r>
            <a:r>
              <a:rPr lang="cs-CZ" dirty="0"/>
              <a:t> </a:t>
            </a:r>
            <a:r>
              <a:rPr lang="en-US" dirty="0"/>
              <a:t>from the </a:t>
            </a:r>
            <a:r>
              <a:rPr lang="en-US" b="1" dirty="0"/>
              <a:t>conditional pdf</a:t>
            </a:r>
            <a:endParaRPr lang="cs-CZ" b="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13</a:t>
            </a:fld>
            <a:endParaRPr lang="en-US" altLang="en-US"/>
          </a:p>
        </p:txBody>
      </p:sp>
      <p:graphicFrame>
        <p:nvGraphicFramePr>
          <p:cNvPr id="456706" name="Object 2">
            <a:hlinkClick r:id="" action="ppaction://ole?verb=0"/>
          </p:cNvPr>
          <p:cNvGraphicFramePr>
            <a:graphicFrameLocks/>
          </p:cNvGraphicFramePr>
          <p:nvPr>
            <p:extLst>
              <p:ext uri="{D42A27DB-BD31-4B8C-83A1-F6EECF244321}">
                <p14:modId xmlns:p14="http://schemas.microsoft.com/office/powerpoint/2010/main" val="322454155"/>
              </p:ext>
            </p:extLst>
          </p:nvPr>
        </p:nvGraphicFramePr>
        <p:xfrm>
          <a:off x="2495550" y="3429000"/>
          <a:ext cx="3346450" cy="642938"/>
        </p:xfrm>
        <a:graphic>
          <a:graphicData uri="http://schemas.openxmlformats.org/presentationml/2006/ole">
            <mc:AlternateContent xmlns:mc="http://schemas.openxmlformats.org/markup-compatibility/2006">
              <mc:Choice xmlns:v="urn:schemas-microsoft-com:vml" Requires="v">
                <p:oleObj spid="_x0000_s399668" name="Rovnice" r:id="rId3" imgW="1447560" imgH="279360" progId="Equation.3">
                  <p:embed/>
                </p:oleObj>
              </mc:Choice>
              <mc:Fallback>
                <p:oleObj name="Rovnice" r:id="rId3" imgW="1447560" imgH="27936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3429000"/>
                        <a:ext cx="33464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6707" name="Object 3">
            <a:hlinkClick r:id="" action="ppaction://ole?verb=0"/>
          </p:cNvPr>
          <p:cNvGraphicFramePr>
            <a:graphicFrameLocks/>
          </p:cNvGraphicFramePr>
          <p:nvPr>
            <p:extLst>
              <p:ext uri="{D42A27DB-BD31-4B8C-83A1-F6EECF244321}">
                <p14:modId xmlns:p14="http://schemas.microsoft.com/office/powerpoint/2010/main" val="2084670212"/>
              </p:ext>
            </p:extLst>
          </p:nvPr>
        </p:nvGraphicFramePr>
        <p:xfrm>
          <a:off x="2039938" y="4928518"/>
          <a:ext cx="4518025" cy="1020762"/>
        </p:xfrm>
        <a:graphic>
          <a:graphicData uri="http://schemas.openxmlformats.org/presentationml/2006/ole">
            <mc:AlternateContent xmlns:mc="http://schemas.openxmlformats.org/markup-compatibility/2006">
              <mc:Choice xmlns:v="urn:schemas-microsoft-com:vml" Requires="v">
                <p:oleObj spid="_x0000_s399669" name="Rovnice" r:id="rId5" imgW="1955520" imgH="444240" progId="Equation.3">
                  <p:embed/>
                </p:oleObj>
              </mc:Choice>
              <mc:Fallback>
                <p:oleObj name="Rovnice" r:id="rId5" imgW="195552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938" y="4928518"/>
                        <a:ext cx="45180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153075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412995"/>
            <a:ext cx="8533199" cy="1938992"/>
          </a:xfrm>
          <a:prstGeom prst="rect">
            <a:avLst/>
          </a:prstGeom>
          <a:noFill/>
        </p:spPr>
        <p:txBody>
          <a:bodyPr wrap="square" rtlCol="0">
            <a:spAutoFit/>
          </a:bodyPr>
          <a:lstStyle/>
          <a:p>
            <a:r>
              <a:rPr lang="en-US" sz="4000" dirty="0">
                <a:solidFill>
                  <a:srgbClr val="FF0000"/>
                </a:solidFill>
              </a:rPr>
              <a:t>EXAMPLE 2D Euclidean derivation </a:t>
            </a:r>
            <a:r>
              <a:rPr lang="en-US" sz="4000" dirty="0" err="1">
                <a:solidFill>
                  <a:srgbClr val="FF0000"/>
                </a:solidFill>
              </a:rPr>
              <a:t>DERIVATION</a:t>
            </a:r>
            <a:endParaRPr lang="en-US" sz="4000" dirty="0">
              <a:solidFill>
                <a:srgbClr val="FF0000"/>
              </a:solidFill>
            </a:endParaRPr>
          </a:p>
          <a:p>
            <a:r>
              <a:rPr lang="en-US" sz="4000" dirty="0">
                <a:solidFill>
                  <a:srgbClr val="FF0000"/>
                </a:solidFill>
              </a:rPr>
              <a:t>()</a:t>
            </a:r>
          </a:p>
        </p:txBody>
      </p:sp>
    </p:spTree>
    <p:extLst>
      <p:ext uri="{BB962C8B-B14F-4D97-AF65-F5344CB8AC3E}">
        <p14:creationId xmlns:p14="http://schemas.microsoft.com/office/powerpoint/2010/main" val="261861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15</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720772"/>
            <a:ext cx="8533199" cy="1323439"/>
          </a:xfrm>
          <a:prstGeom prst="rect">
            <a:avLst/>
          </a:prstGeom>
          <a:noFill/>
        </p:spPr>
        <p:txBody>
          <a:bodyPr wrap="square" rtlCol="0">
            <a:spAutoFit/>
          </a:bodyPr>
          <a:lstStyle/>
          <a:p>
            <a:r>
              <a:rPr lang="en-US" sz="4000" dirty="0">
                <a:solidFill>
                  <a:srgbClr val="FF0000"/>
                </a:solidFill>
              </a:rPr>
              <a:t>EXAMPLE derivation</a:t>
            </a:r>
          </a:p>
          <a:p>
            <a:r>
              <a:rPr lang="en-US" sz="4000" dirty="0">
                <a:solidFill>
                  <a:srgbClr val="FF0000"/>
                </a:solidFill>
              </a:rPr>
              <a:t>On the (hemi)sphere</a:t>
            </a:r>
          </a:p>
        </p:txBody>
      </p:sp>
    </p:spTree>
    <p:extLst>
      <p:ext uri="{BB962C8B-B14F-4D97-AF65-F5344CB8AC3E}">
        <p14:creationId xmlns:p14="http://schemas.microsoft.com/office/powerpoint/2010/main" val="255403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 formulas for common cases in light transport</a:t>
            </a:r>
          </a:p>
        </p:txBody>
      </p:sp>
      <p:sp>
        <p:nvSpPr>
          <p:cNvPr id="3" name="Content Placeholder 2"/>
          <p:cNvSpPr>
            <a:spLocks noGrp="1"/>
          </p:cNvSpPr>
          <p:nvPr>
            <p:ph idx="1"/>
          </p:nvPr>
        </p:nvSpPr>
        <p:spPr/>
        <p:txBody>
          <a:bodyPr/>
          <a:lstStyle/>
          <a:p>
            <a:r>
              <a:rPr lang="cs-CZ" dirty="0"/>
              <a:t>P. </a:t>
            </a:r>
            <a:r>
              <a:rPr lang="en-US" dirty="0" err="1"/>
              <a:t>Dutré</a:t>
            </a:r>
            <a:r>
              <a:rPr lang="en-US" dirty="0"/>
              <a:t>: </a:t>
            </a:r>
            <a:r>
              <a:rPr lang="en-US" b="1" dirty="0"/>
              <a:t>Global Illumination Compendium</a:t>
            </a:r>
            <a:r>
              <a:rPr lang="cs-CZ" dirty="0"/>
              <a:t>, </a:t>
            </a:r>
            <a:r>
              <a:rPr lang="cs-CZ" dirty="0">
                <a:hlinkClick r:id="rId2"/>
              </a:rPr>
              <a:t>http://people.cs.kuleuven.be/~philip.dutre/GI/</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FF0000"/>
                </a:solidFill>
              </a:rPr>
              <a:t>PBRT, </a:t>
            </a:r>
            <a:r>
              <a:rPr lang="cs-CZ" dirty="0">
                <a:solidFill>
                  <a:srgbClr val="FF0000"/>
                </a:solidFill>
              </a:rPr>
              <a:t> </a:t>
            </a:r>
            <a:r>
              <a:rPr lang="en-US" dirty="0">
                <a:solidFill>
                  <a:srgbClr val="FF0000"/>
                </a:solidFill>
              </a:rPr>
              <a:t>Section XXXX</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pic>
        <p:nvPicPr>
          <p:cNvPr id="546818" name="Picture 2"/>
          <p:cNvPicPr>
            <a:picLocks noChangeAspect="1" noChangeArrowheads="1"/>
          </p:cNvPicPr>
          <p:nvPr/>
        </p:nvPicPr>
        <p:blipFill>
          <a:blip r:embed="rId3" cstate="print"/>
          <a:srcRect/>
          <a:stretch>
            <a:fillRect/>
          </a:stretch>
        </p:blipFill>
        <p:spPr bwMode="auto">
          <a:xfrm>
            <a:off x="1835696" y="2493984"/>
            <a:ext cx="5209009" cy="2471835"/>
          </a:xfrm>
          <a:prstGeom prst="rect">
            <a:avLst/>
          </a:prstGeom>
          <a:noFill/>
          <a:ln w="9525">
            <a:noFill/>
            <a:miter lim="800000"/>
            <a:headEnd/>
            <a:tailEnd/>
          </a:ln>
        </p:spPr>
      </p:pic>
    </p:spTree>
    <p:extLst>
      <p:ext uri="{BB962C8B-B14F-4D97-AF65-F5344CB8AC3E}">
        <p14:creationId xmlns:p14="http://schemas.microsoft.com/office/powerpoint/2010/main" val="15120865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sz="3200" dirty="0"/>
              <a:t>Importance sampling from the </a:t>
            </a:r>
            <a:r>
              <a:rPr lang="en-US" dirty="0"/>
              <a:t>physically-plausible </a:t>
            </a:r>
            <a:r>
              <a:rPr lang="en-US" sz="3200" dirty="0"/>
              <a:t>Phong BRDF</a:t>
            </a:r>
          </a:p>
        </p:txBody>
      </p:sp>
      <p:sp>
        <p:nvSpPr>
          <p:cNvPr id="313347" name="Rectangle 3"/>
          <p:cNvSpPr>
            <a:spLocks noGrp="1" noChangeArrowheads="1"/>
          </p:cNvSpPr>
          <p:nvPr>
            <p:ph type="body" idx="1"/>
          </p:nvPr>
        </p:nvSpPr>
        <p:spPr/>
        <p:txBody>
          <a:bodyPr/>
          <a:lstStyle/>
          <a:p>
            <a:pPr marL="457200" indent="-457200">
              <a:lnSpc>
                <a:spcPct val="90000"/>
              </a:lnSpc>
            </a:pPr>
            <a:r>
              <a:rPr lang="en-US" dirty="0"/>
              <a:t>Ray hits a surface with a Phong BRDF</a:t>
            </a:r>
            <a:r>
              <a:rPr lang="cs-CZ" dirty="0"/>
              <a:t>. </a:t>
            </a:r>
            <a:r>
              <a:rPr lang="en-US" dirty="0"/>
              <a:t>How do we generate a ray direction proportional to the BRDF lobe</a:t>
            </a:r>
            <a:r>
              <a:rPr lang="cs-CZ" dirty="0"/>
              <a:t>?</a:t>
            </a:r>
          </a:p>
          <a:p>
            <a:pPr marL="457200" indent="-457200">
              <a:lnSpc>
                <a:spcPct val="90000"/>
              </a:lnSpc>
            </a:pPr>
            <a:endParaRPr lang="en-US" dirty="0"/>
          </a:p>
          <a:p>
            <a:pPr marL="457200" indent="-457200">
              <a:lnSpc>
                <a:spcPct val="90000"/>
              </a:lnSpc>
            </a:pPr>
            <a:r>
              <a:rPr lang="en-US" dirty="0"/>
              <a:t>Procedure</a:t>
            </a:r>
            <a:endParaRPr lang="cs-CZ" dirty="0"/>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Choose the </a:t>
            </a:r>
            <a:r>
              <a:rPr lang="cs-CZ" dirty="0"/>
              <a:t>BRDF </a:t>
            </a:r>
            <a:r>
              <a:rPr lang="en-US" dirty="0"/>
              <a:t>component</a:t>
            </a:r>
            <a:r>
              <a:rPr lang="cs-CZ" dirty="0"/>
              <a:t> (</a:t>
            </a:r>
            <a:r>
              <a:rPr lang="en-US" dirty="0"/>
              <a:t>diffuse reflection, specular reflection, possibly refraction</a:t>
            </a:r>
            <a:r>
              <a:rPr lang="cs-CZ" dirty="0"/>
              <a: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Sample direction from the selected component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Evaluate the total </a:t>
            </a:r>
            <a:r>
              <a:rPr lang="cs-CZ" dirty="0"/>
              <a:t>PDF </a:t>
            </a:r>
            <a:r>
              <a:rPr lang="en-US" dirty="0"/>
              <a:t>and </a:t>
            </a:r>
            <a:r>
              <a:rPr lang="cs-CZ" dirty="0"/>
              <a:t>BRDF</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2167044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r>
              <a:rPr lang="en-US" sz="3200" dirty="0"/>
              <a:t>Physically-plausible Phong BRDF</a:t>
            </a:r>
          </a:p>
        </p:txBody>
      </p:sp>
      <p:sp>
        <p:nvSpPr>
          <p:cNvPr id="314371" name="Rectangle 3"/>
          <p:cNvSpPr>
            <a:spLocks noGrp="1" noChangeArrowheads="1"/>
          </p:cNvSpPr>
          <p:nvPr>
            <p:ph type="body" idx="1"/>
          </p:nvPr>
        </p:nvSpPr>
        <p:spPr/>
        <p:txBody>
          <a:bodyPr/>
          <a:lstStyle/>
          <a:p>
            <a:pPr marL="457200" indent="-457200"/>
            <a:endParaRPr lang="cs-CZ" dirty="0"/>
          </a:p>
          <a:p>
            <a:pPr marL="457200" indent="-457200"/>
            <a:endParaRPr lang="cs-CZ" dirty="0"/>
          </a:p>
          <a:p>
            <a:pPr marL="457200" indent="-457200"/>
            <a:r>
              <a:rPr lang="en-US" dirty="0"/>
              <a:t>Where</a:t>
            </a:r>
            <a:endParaRPr lang="cs-CZ" dirty="0"/>
          </a:p>
          <a:p>
            <a:pPr marL="457200" indent="-457200"/>
            <a:endParaRPr lang="cs-CZ" dirty="0"/>
          </a:p>
          <a:p>
            <a:pPr marL="457200" indent="-457200"/>
            <a:endParaRPr lang="cs-CZ" dirty="0"/>
          </a:p>
          <a:p>
            <a:pPr marL="457200" indent="-457200"/>
            <a:endParaRPr lang="cs-CZ" dirty="0"/>
          </a:p>
          <a:p>
            <a:pPr marL="457200" indent="-457200"/>
            <a:r>
              <a:rPr lang="en-US" dirty="0"/>
              <a:t>Energy conservation</a:t>
            </a:r>
            <a:r>
              <a:rPr lang="cs-CZ" dirty="0"/>
              <a:t>:</a:t>
            </a:r>
            <a:endParaRPr lang="en-US" dirty="0"/>
          </a:p>
        </p:txBody>
      </p:sp>
      <p:graphicFrame>
        <p:nvGraphicFramePr>
          <p:cNvPr id="314372" name="Object 4"/>
          <p:cNvGraphicFramePr>
            <a:graphicFrameLocks noChangeAspect="1"/>
          </p:cNvGraphicFramePr>
          <p:nvPr>
            <p:extLst>
              <p:ext uri="{D42A27DB-BD31-4B8C-83A1-F6EECF244321}">
                <p14:modId xmlns:p14="http://schemas.microsoft.com/office/powerpoint/2010/main" val="2709582099"/>
              </p:ext>
            </p:extLst>
          </p:nvPr>
        </p:nvGraphicFramePr>
        <p:xfrm>
          <a:off x="1654175" y="1628775"/>
          <a:ext cx="5813425" cy="784225"/>
        </p:xfrm>
        <a:graphic>
          <a:graphicData uri="http://schemas.openxmlformats.org/presentationml/2006/ole">
            <mc:AlternateContent xmlns:mc="http://schemas.openxmlformats.org/markup-compatibility/2006">
              <mc:Choice xmlns:v="urn:schemas-microsoft-com:vml" Requires="v">
                <p:oleObj spid="_x0000_s400845" name="Rovnice" r:id="rId3" imgW="2920680" imgH="393480" progId="Equation.3">
                  <p:embed/>
                </p:oleObj>
              </mc:Choice>
              <mc:Fallback>
                <p:oleObj name="Rovnice" r:id="rId3" imgW="2920680" imgH="393480" progId="Equation.3">
                  <p:embed/>
                  <p:pic>
                    <p:nvPicPr>
                      <p:cNvPr id="0" name=""/>
                      <p:cNvPicPr>
                        <a:picLocks noChangeAspect="1" noChangeArrowheads="1"/>
                      </p:cNvPicPr>
                      <p:nvPr/>
                    </p:nvPicPr>
                    <p:blipFill>
                      <a:blip r:embed="rId4"/>
                      <a:srcRect/>
                      <a:stretch>
                        <a:fillRect/>
                      </a:stretch>
                    </p:blipFill>
                    <p:spPr bwMode="auto">
                      <a:xfrm>
                        <a:off x="1654175" y="1628775"/>
                        <a:ext cx="5813425" cy="78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373" name="Object 5"/>
          <p:cNvGraphicFramePr>
            <a:graphicFrameLocks noChangeAspect="1"/>
          </p:cNvGraphicFramePr>
          <p:nvPr/>
        </p:nvGraphicFramePr>
        <p:xfrm>
          <a:off x="3491880" y="2924175"/>
          <a:ext cx="2449513" cy="958850"/>
        </p:xfrm>
        <a:graphic>
          <a:graphicData uri="http://schemas.openxmlformats.org/presentationml/2006/ole">
            <mc:AlternateContent xmlns:mc="http://schemas.openxmlformats.org/markup-compatibility/2006">
              <mc:Choice xmlns:v="urn:schemas-microsoft-com:vml" Requires="v">
                <p:oleObj spid="_x0000_s400846" name="Rovnice" r:id="rId5" imgW="1168400" imgH="457200" progId="Equation.3">
                  <p:embed/>
                </p:oleObj>
              </mc:Choice>
              <mc:Fallback>
                <p:oleObj name="Rovnice" r:id="rId5" imgW="11684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924175"/>
                        <a:ext cx="2449513"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4374" name="Object 6"/>
          <p:cNvGraphicFramePr>
            <a:graphicFrameLocks noChangeAspect="1"/>
          </p:cNvGraphicFramePr>
          <p:nvPr>
            <p:extLst>
              <p:ext uri="{D42A27DB-BD31-4B8C-83A1-F6EECF244321}">
                <p14:modId xmlns:p14="http://schemas.microsoft.com/office/powerpoint/2010/main" val="2553776236"/>
              </p:ext>
            </p:extLst>
          </p:nvPr>
        </p:nvGraphicFramePr>
        <p:xfrm>
          <a:off x="3923928" y="4869160"/>
          <a:ext cx="1465262" cy="479425"/>
        </p:xfrm>
        <a:graphic>
          <a:graphicData uri="http://schemas.openxmlformats.org/presentationml/2006/ole">
            <mc:AlternateContent xmlns:mc="http://schemas.openxmlformats.org/markup-compatibility/2006">
              <mc:Choice xmlns:v="urn:schemas-microsoft-com:vml" Requires="v">
                <p:oleObj spid="_x0000_s400847" name="Rovnice" r:id="rId7" imgW="698500" imgH="228600" progId="Equation.3">
                  <p:embed/>
                </p:oleObj>
              </mc:Choice>
              <mc:Fallback>
                <p:oleObj name="Rovnice" r:id="rId7" imgW="6985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4869160"/>
                        <a:ext cx="14652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
        <p:nvSpPr>
          <p:cNvPr id="8" name="Zástupný symbol pro zápatí 7"/>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2441080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a:t>Selection of the BRDF component</a:t>
            </a:r>
          </a:p>
        </p:txBody>
      </p:sp>
      <p:sp>
        <p:nvSpPr>
          <p:cNvPr id="315395" name="Rectangle 3"/>
          <p:cNvSpPr>
            <a:spLocks noGrp="1" noChangeArrowheads="1"/>
          </p:cNvSpPr>
          <p:nvPr>
            <p:ph type="body" idx="1"/>
          </p:nvPr>
        </p:nvSpPr>
        <p:spPr>
          <a:xfrm>
            <a:off x="457200" y="1556792"/>
            <a:ext cx="8686800" cy="4530725"/>
          </a:xfrm>
        </p:spPr>
        <p:txBody>
          <a:bodyPr/>
          <a:lstStyle/>
          <a:p>
            <a:pPr lvl="1">
              <a:buFont typeface="Wingdings" pitchFamily="2" charset="2"/>
              <a:buNone/>
            </a:pPr>
            <a:r>
              <a:rPr lang="en-US" sz="1800" dirty="0" err="1">
                <a:latin typeface="Courier New" pitchFamily="49" charset="0"/>
              </a:rPr>
              <a:t>pd</a:t>
            </a:r>
            <a:r>
              <a:rPr lang="en-US" sz="1800" dirty="0">
                <a:latin typeface="Courier New" pitchFamily="49" charset="0"/>
              </a:rPr>
              <a:t> = max(rho</a:t>
            </a:r>
            <a:r>
              <a:rPr lang="cs-CZ" sz="1800" dirty="0">
                <a:latin typeface="Courier New" pitchFamily="49" charset="0"/>
              </a:rPr>
              <a:t>D</a:t>
            </a:r>
            <a:r>
              <a:rPr lang="en-US" sz="1800" dirty="0">
                <a:latin typeface="Courier New" pitchFamily="49" charset="0"/>
              </a:rPr>
              <a:t>.r, rho</a:t>
            </a:r>
            <a:r>
              <a:rPr lang="cs-CZ" sz="1800" dirty="0">
                <a:latin typeface="Courier New" pitchFamily="49" charset="0"/>
              </a:rPr>
              <a:t>D</a:t>
            </a:r>
            <a:r>
              <a:rPr lang="en-US" sz="1800" dirty="0">
                <a:latin typeface="Courier New" pitchFamily="49" charset="0"/>
              </a:rPr>
              <a:t>.g, rho</a:t>
            </a:r>
            <a:r>
              <a:rPr lang="cs-CZ" sz="1800" dirty="0">
                <a:latin typeface="Courier New" pitchFamily="49" charset="0"/>
              </a:rPr>
              <a:t>D</a:t>
            </a:r>
            <a:r>
              <a:rPr lang="en-US" sz="1800" dirty="0">
                <a:latin typeface="Courier New" pitchFamily="49" charset="0"/>
              </a:rPr>
              <a:t>.b);</a:t>
            </a:r>
          </a:p>
          <a:p>
            <a:pPr lvl="1">
              <a:buFont typeface="Wingdings" pitchFamily="2" charset="2"/>
              <a:buNone/>
            </a:pPr>
            <a:r>
              <a:rPr lang="en-US" sz="1800" dirty="0" err="1">
                <a:latin typeface="Courier New" pitchFamily="49" charset="0"/>
              </a:rPr>
              <a:t>ps</a:t>
            </a:r>
            <a:r>
              <a:rPr lang="en-US" sz="1800" dirty="0">
                <a:latin typeface="Courier New" pitchFamily="49" charset="0"/>
              </a:rPr>
              <a:t> = max(rho</a:t>
            </a:r>
            <a:r>
              <a:rPr lang="cs-CZ" sz="1800" dirty="0">
                <a:latin typeface="Courier New" pitchFamily="49" charset="0"/>
              </a:rPr>
              <a:t>S</a:t>
            </a:r>
            <a:r>
              <a:rPr lang="en-US" sz="1800" dirty="0">
                <a:latin typeface="Courier New" pitchFamily="49" charset="0"/>
              </a:rPr>
              <a:t>.r, rho</a:t>
            </a:r>
            <a:r>
              <a:rPr lang="cs-CZ" sz="1800" dirty="0">
                <a:latin typeface="Courier New" pitchFamily="49" charset="0"/>
              </a:rPr>
              <a:t>S</a:t>
            </a:r>
            <a:r>
              <a:rPr lang="en-US" sz="1800" dirty="0">
                <a:latin typeface="Courier New" pitchFamily="49" charset="0"/>
              </a:rPr>
              <a:t>.g, rho</a:t>
            </a:r>
            <a:r>
              <a:rPr lang="cs-CZ" sz="1800" dirty="0">
                <a:latin typeface="Courier New" pitchFamily="49" charset="0"/>
              </a:rPr>
              <a:t>S</a:t>
            </a:r>
            <a:r>
              <a:rPr lang="en-US" sz="1800" dirty="0">
                <a:latin typeface="Courier New" pitchFamily="49" charset="0"/>
              </a:rPr>
              <a:t>.b);</a:t>
            </a:r>
          </a:p>
          <a:p>
            <a:pPr lvl="1">
              <a:buNone/>
            </a:pPr>
            <a:r>
              <a:rPr lang="en-US" sz="1800" dirty="0">
                <a:latin typeface="Courier New" pitchFamily="49" charset="0"/>
              </a:rPr>
              <a:t>pd /= (pd + </a:t>
            </a:r>
            <a:r>
              <a:rPr lang="en-US" sz="1800" dirty="0" err="1">
                <a:latin typeface="Courier New" pitchFamily="49" charset="0"/>
              </a:rPr>
              <a:t>ps</a:t>
            </a:r>
            <a:r>
              <a:rPr lang="en-US" sz="1800" dirty="0">
                <a:latin typeface="Courier New" pitchFamily="49" charset="0"/>
              </a:rPr>
              <a:t>);	 </a:t>
            </a:r>
            <a:r>
              <a:rPr lang="en-US" sz="1800" dirty="0">
                <a:solidFill>
                  <a:srgbClr val="6699FF"/>
                </a:solidFill>
                <a:latin typeface="Courier New" pitchFamily="49" charset="0"/>
              </a:rPr>
              <a:t>// </a:t>
            </a:r>
            <a:r>
              <a:rPr lang="en-US" sz="1800" dirty="0" err="1">
                <a:solidFill>
                  <a:srgbClr val="6699FF"/>
                </a:solidFill>
                <a:latin typeface="Courier New" pitchFamily="49" charset="0"/>
              </a:rPr>
              <a:t>prob</a:t>
            </a:r>
            <a:r>
              <a:rPr lang="en-US" sz="1800" dirty="0">
                <a:solidFill>
                  <a:srgbClr val="6699FF"/>
                </a:solidFill>
                <a:latin typeface="Courier New" pitchFamily="49" charset="0"/>
              </a:rPr>
              <a:t> of choosing the diffuse component</a:t>
            </a:r>
            <a:endParaRPr lang="en-US" sz="1800" dirty="0">
              <a:latin typeface="Courier New" pitchFamily="49" charset="0"/>
            </a:endParaRPr>
          </a:p>
          <a:p>
            <a:pPr lvl="1">
              <a:buNone/>
            </a:pPr>
            <a:r>
              <a:rPr lang="en-US" sz="1800" dirty="0" err="1">
                <a:latin typeface="Courier New" pitchFamily="49" charset="0"/>
              </a:rPr>
              <a:t>ps</a:t>
            </a:r>
            <a:r>
              <a:rPr lang="en-US" sz="1800" dirty="0">
                <a:latin typeface="Courier New" pitchFamily="49" charset="0"/>
              </a:rPr>
              <a:t> /= (pd + </a:t>
            </a:r>
            <a:r>
              <a:rPr lang="en-US" sz="1800" dirty="0" err="1">
                <a:latin typeface="Courier New" pitchFamily="49" charset="0"/>
              </a:rPr>
              <a:t>ps</a:t>
            </a:r>
            <a:r>
              <a:rPr lang="en-US" sz="1800" dirty="0">
                <a:latin typeface="Courier New" pitchFamily="49" charset="0"/>
              </a:rPr>
              <a:t>);	 </a:t>
            </a:r>
            <a:r>
              <a:rPr lang="en-US" sz="1800" dirty="0">
                <a:solidFill>
                  <a:srgbClr val="6699FF"/>
                </a:solidFill>
                <a:latin typeface="Courier New" pitchFamily="49" charset="0"/>
              </a:rPr>
              <a:t>// </a:t>
            </a:r>
            <a:r>
              <a:rPr lang="en-US" sz="1800" dirty="0" err="1">
                <a:solidFill>
                  <a:srgbClr val="6699FF"/>
                </a:solidFill>
                <a:latin typeface="Courier New" pitchFamily="49" charset="0"/>
              </a:rPr>
              <a:t>prob</a:t>
            </a:r>
            <a:r>
              <a:rPr lang="en-US" sz="1800" dirty="0">
                <a:solidFill>
                  <a:srgbClr val="6699FF"/>
                </a:solidFill>
                <a:latin typeface="Courier New" pitchFamily="49" charset="0"/>
              </a:rPr>
              <a:t> of choosing the specular comp.</a:t>
            </a:r>
            <a:endParaRPr lang="en-US" sz="1800" dirty="0">
              <a:latin typeface="Courier New" pitchFamily="49" charset="0"/>
            </a:endParaRPr>
          </a:p>
          <a:p>
            <a:pPr lvl="1">
              <a:buFont typeface="Wingdings" pitchFamily="2" charset="2"/>
              <a:buNone/>
            </a:pPr>
            <a:endParaRPr lang="cs-CZ" sz="1800" dirty="0">
              <a:latin typeface="Courier New" pitchFamily="49" charset="0"/>
            </a:endParaRPr>
          </a:p>
          <a:p>
            <a:pPr lvl="1">
              <a:buNone/>
            </a:pPr>
            <a:r>
              <a:rPr lang="en-US" sz="1800" b="1" dirty="0">
                <a:solidFill>
                  <a:srgbClr val="0000FF"/>
                </a:solidFill>
                <a:latin typeface="Courier New" pitchFamily="49" charset="0"/>
              </a:rPr>
              <a:t>if</a:t>
            </a:r>
            <a:r>
              <a:rPr lang="en-US" sz="1800" dirty="0">
                <a:latin typeface="Courier New" pitchFamily="49" charset="0"/>
              </a:rPr>
              <a:t> (rand(0,</a:t>
            </a:r>
            <a:r>
              <a:rPr lang="cs-CZ" sz="1800" dirty="0">
                <a:latin typeface="Courier New" pitchFamily="49" charset="0"/>
              </a:rPr>
              <a:t>1</a:t>
            </a:r>
            <a:r>
              <a:rPr lang="en-US" sz="1800" dirty="0">
                <a:latin typeface="Courier New" pitchFamily="49" charset="0"/>
              </a:rPr>
              <a:t>) &lt;</a:t>
            </a:r>
            <a:r>
              <a:rPr lang="cs-CZ" sz="1800" dirty="0">
                <a:latin typeface="Courier New" pitchFamily="49" charset="0"/>
              </a:rPr>
              <a:t>=</a:t>
            </a:r>
            <a:r>
              <a:rPr lang="en-US" sz="1800" dirty="0">
                <a:latin typeface="Courier New" pitchFamily="49" charset="0"/>
              </a:rPr>
              <a:t> </a:t>
            </a:r>
            <a:r>
              <a:rPr lang="cs-CZ" sz="1800" dirty="0">
                <a:latin typeface="Courier New" pitchFamily="49" charset="0"/>
              </a:rPr>
              <a:t>p</a:t>
            </a:r>
            <a:r>
              <a:rPr lang="en-US" sz="1800" dirty="0">
                <a:latin typeface="Courier New" pitchFamily="49" charset="0"/>
              </a:rPr>
              <a:t>d)</a:t>
            </a:r>
          </a:p>
          <a:p>
            <a:pPr lvl="2">
              <a:buFont typeface="Wingdings" pitchFamily="2" charset="2"/>
              <a:buNone/>
            </a:pPr>
            <a:r>
              <a:rPr lang="en-US" sz="1800" dirty="0" err="1">
                <a:latin typeface="Courier New" pitchFamily="49" charset="0"/>
              </a:rPr>
              <a:t>genDir</a:t>
            </a:r>
            <a:r>
              <a:rPr lang="cs-CZ" sz="1800" dirty="0">
                <a:latin typeface="Courier New" pitchFamily="49" charset="0"/>
              </a:rPr>
              <a:t> </a:t>
            </a:r>
            <a:r>
              <a:rPr lang="en-US" sz="1800" dirty="0">
                <a:latin typeface="Courier New" pitchFamily="49" charset="0"/>
              </a:rPr>
              <a:t>= </a:t>
            </a:r>
            <a:r>
              <a:rPr lang="cs-CZ" sz="1800" b="1" dirty="0">
                <a:latin typeface="Courier New" pitchFamily="49" charset="0"/>
              </a:rPr>
              <a:t>s</a:t>
            </a:r>
            <a:r>
              <a:rPr lang="en-US" sz="1800" b="1" dirty="0" err="1">
                <a:latin typeface="Courier New" pitchFamily="49" charset="0"/>
              </a:rPr>
              <a:t>ampleDiffuse</a:t>
            </a:r>
            <a:r>
              <a:rPr lang="en-US" sz="1800" dirty="0">
                <a:latin typeface="Courier New" pitchFamily="49" charset="0"/>
              </a:rPr>
              <a:t>();</a:t>
            </a:r>
            <a:endParaRPr lang="cs-CZ" sz="1800" b="1" dirty="0">
              <a:solidFill>
                <a:srgbClr val="0000FF"/>
              </a:solidFill>
              <a:latin typeface="Courier New" pitchFamily="49" charset="0"/>
            </a:endParaRPr>
          </a:p>
          <a:p>
            <a:pPr lvl="1">
              <a:buFont typeface="Wingdings" pitchFamily="2" charset="2"/>
              <a:buNone/>
            </a:pPr>
            <a:r>
              <a:rPr lang="en-US" sz="1800" b="1" dirty="0">
                <a:solidFill>
                  <a:srgbClr val="0000FF"/>
                </a:solidFill>
                <a:latin typeface="Courier New" pitchFamily="49" charset="0"/>
              </a:rPr>
              <a:t>else</a:t>
            </a:r>
            <a:endParaRPr lang="en-US" sz="1800" dirty="0">
              <a:solidFill>
                <a:srgbClr val="6699FF"/>
              </a:solidFill>
              <a:latin typeface="Courier New" pitchFamily="49" charset="0"/>
            </a:endParaRPr>
          </a:p>
          <a:p>
            <a:pPr lvl="2">
              <a:buNone/>
            </a:pPr>
            <a:r>
              <a:rPr lang="en-US" sz="1800" dirty="0" err="1">
                <a:latin typeface="Courier New" pitchFamily="49" charset="0"/>
              </a:rPr>
              <a:t>genDir</a:t>
            </a:r>
            <a:r>
              <a:rPr lang="cs-CZ" sz="1800" dirty="0">
                <a:latin typeface="Courier New" pitchFamily="49" charset="0"/>
              </a:rPr>
              <a:t> </a:t>
            </a:r>
            <a:r>
              <a:rPr lang="en-US" sz="1800" dirty="0">
                <a:latin typeface="Courier New" pitchFamily="49" charset="0"/>
              </a:rPr>
              <a:t>= </a:t>
            </a:r>
            <a:r>
              <a:rPr lang="cs-CZ" sz="1800" b="1" dirty="0">
                <a:latin typeface="Courier New" pitchFamily="49" charset="0"/>
              </a:rPr>
              <a:t>s</a:t>
            </a:r>
            <a:r>
              <a:rPr lang="en-US" sz="1800" b="1" dirty="0" err="1">
                <a:latin typeface="Courier New" pitchFamily="49" charset="0"/>
              </a:rPr>
              <a:t>ampleSpecular</a:t>
            </a:r>
            <a:r>
              <a:rPr lang="en-US" sz="1800" dirty="0">
                <a:latin typeface="Courier New" pitchFamily="49" charset="0"/>
              </a:rPr>
              <a:t>(</a:t>
            </a:r>
            <a:r>
              <a:rPr lang="en-US" sz="1800" dirty="0" err="1">
                <a:latin typeface="Courier New" pitchFamily="49" charset="0"/>
              </a:rPr>
              <a:t>incDir</a:t>
            </a:r>
            <a:r>
              <a:rPr lang="en-US" sz="1800" dirty="0">
                <a:latin typeface="Courier New" pitchFamily="49" charset="0"/>
              </a:rPr>
              <a:t>);</a:t>
            </a:r>
          </a:p>
          <a:p>
            <a:pPr lvl="2">
              <a:buFont typeface="Wingdings" pitchFamily="2" charset="2"/>
              <a:buNone/>
            </a:pPr>
            <a:endParaRPr lang="cs-CZ" sz="1800" dirty="0">
              <a:solidFill>
                <a:srgbClr val="6699FF"/>
              </a:solidFill>
              <a:latin typeface="Courier New" pitchFamily="49" charset="0"/>
            </a:endParaRPr>
          </a:p>
          <a:p>
            <a:pPr lvl="1">
              <a:buNone/>
            </a:pPr>
            <a:r>
              <a:rPr lang="cs-CZ" sz="1800" dirty="0" err="1">
                <a:latin typeface="Courier New" pitchFamily="49" charset="0"/>
              </a:rPr>
              <a:t>pdf</a:t>
            </a:r>
            <a:r>
              <a:rPr lang="cs-CZ" sz="1800" dirty="0">
                <a:latin typeface="Courier New" pitchFamily="49" charset="0"/>
              </a:rPr>
              <a:t> </a:t>
            </a:r>
            <a:r>
              <a:rPr lang="en-US" sz="1800" dirty="0">
                <a:latin typeface="Courier New" pitchFamily="49" charset="0"/>
              </a:rPr>
              <a:t>= </a:t>
            </a:r>
            <a:r>
              <a:rPr lang="en-US" sz="1800" b="1" dirty="0" err="1">
                <a:latin typeface="Courier New" pitchFamily="49" charset="0"/>
              </a:rPr>
              <a:t>evalPdf</a:t>
            </a:r>
            <a:r>
              <a:rPr lang="en-US" sz="1800" dirty="0">
                <a:latin typeface="Courier New" pitchFamily="49" charset="0"/>
              </a:rPr>
              <a:t>(</a:t>
            </a:r>
            <a:r>
              <a:rPr lang="en-US" sz="1800" dirty="0" err="1">
                <a:latin typeface="Courier New" pitchFamily="49" charset="0"/>
              </a:rPr>
              <a:t>incDir</a:t>
            </a:r>
            <a:r>
              <a:rPr lang="en-US" sz="1800" dirty="0">
                <a:latin typeface="Courier New" pitchFamily="49" charset="0"/>
              </a:rPr>
              <a:t>, </a:t>
            </a:r>
            <a:r>
              <a:rPr lang="en-US" sz="1800" dirty="0" err="1">
                <a:latin typeface="Courier New" pitchFamily="49" charset="0"/>
              </a:rPr>
              <a:t>genDir</a:t>
            </a:r>
            <a:r>
              <a:rPr lang="en-US" sz="1800" dirty="0">
                <a:latin typeface="Courier New" pitchFamily="49" charset="0"/>
              </a:rPr>
              <a:t>, </a:t>
            </a:r>
            <a:r>
              <a:rPr lang="en-US" sz="1800" dirty="0" err="1">
                <a:latin typeface="Courier New" pitchFamily="49" charset="0"/>
              </a:rPr>
              <a:t>pd</a:t>
            </a:r>
            <a:r>
              <a:rPr lang="en-US" sz="1800" dirty="0">
                <a:latin typeface="Courier New" pitchFamily="49" charset="0"/>
              </a:rPr>
              <a:t>, </a:t>
            </a:r>
            <a:r>
              <a:rPr lang="en-US" sz="1800" dirty="0" err="1">
                <a:latin typeface="Courier New" pitchFamily="49" charset="0"/>
              </a:rPr>
              <a:t>ps</a:t>
            </a:r>
            <a:r>
              <a:rPr lang="en-US" sz="1800" dirty="0">
                <a:latin typeface="Courier New" pitchFamily="49" charset="0"/>
              </a:rPr>
              <a:t>);</a:t>
            </a:r>
          </a:p>
          <a:p>
            <a:pPr lvl="1">
              <a:buFont typeface="Wingdings" pitchFamily="2" charset="2"/>
              <a:buNone/>
            </a:pPr>
            <a:endParaRPr lang="cs-CZ" sz="1800" dirty="0">
              <a:solidFill>
                <a:srgbClr val="6699FF"/>
              </a:solidFill>
              <a:latin typeface="Courier New" pitchFamily="49" charset="0"/>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0774023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Monte Carlo integration</a:t>
            </a:r>
          </a:p>
        </p:txBody>
      </p:sp>
      <p:sp>
        <p:nvSpPr>
          <p:cNvPr id="3" name="Zástupný symbol pro obsah 2"/>
          <p:cNvSpPr>
            <a:spLocks noGrp="1"/>
          </p:cNvSpPr>
          <p:nvPr>
            <p:ph idx="1"/>
          </p:nvPr>
        </p:nvSpPr>
        <p:spPr>
          <a:xfrm>
            <a:off x="457200" y="1600200"/>
            <a:ext cx="8435280" cy="4530725"/>
          </a:xfrm>
        </p:spPr>
        <p:txBody>
          <a:bodyPr/>
          <a:lstStyle/>
          <a:p>
            <a:r>
              <a:rPr lang="en-US" dirty="0"/>
              <a:t>General tool for estimating definite integrals</a:t>
            </a:r>
          </a:p>
        </p:txBody>
      </p:sp>
      <p:grpSp>
        <p:nvGrpSpPr>
          <p:cNvPr id="4" name="Skupina 3"/>
          <p:cNvGrpSpPr/>
          <p:nvPr/>
        </p:nvGrpSpPr>
        <p:grpSpPr>
          <a:xfrm>
            <a:off x="304800" y="2362200"/>
            <a:ext cx="4719961" cy="3750481"/>
            <a:chOff x="371159" y="1927439"/>
            <a:chExt cx="4719961" cy="3750481"/>
          </a:xfrm>
        </p:grpSpPr>
        <p:sp>
          <p:nvSpPr>
            <p:cNvPr id="5" name="Volný tvar 4"/>
            <p:cNvSpPr/>
            <p:nvPr/>
          </p:nvSpPr>
          <p:spPr>
            <a:xfrm>
              <a:off x="20602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1</a:t>
              </a:r>
            </a:p>
          </p:txBody>
        </p:sp>
        <p:sp>
          <p:nvSpPr>
            <p:cNvPr id="6" name="Volný tvar 5"/>
            <p:cNvSpPr/>
            <p:nvPr/>
          </p:nvSpPr>
          <p:spPr>
            <a:xfrm>
              <a:off x="534960" y="2320560"/>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546480" y="1927439"/>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8" name="Přímá spojovací čára 7"/>
            <p:cNvSpPr/>
            <p:nvPr/>
          </p:nvSpPr>
          <p:spPr>
            <a:xfrm flipV="1">
              <a:off x="2220840" y="2543039"/>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9" name="Volný tvar 8"/>
            <p:cNvSpPr/>
            <p:nvPr/>
          </p:nvSpPr>
          <p:spPr>
            <a:xfrm>
              <a:off x="3949920" y="2446560"/>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71159"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731480"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Times New Roman" pitchFamily="18"/>
                  <a:ea typeface="Lucida Sans Unicode" pitchFamily="2"/>
                  <a:cs typeface="Tahoma" pitchFamily="2"/>
                </a:rPr>
                <a:t>1</a:t>
              </a:r>
            </a:p>
          </p:txBody>
        </p:sp>
        <p:sp>
          <p:nvSpPr>
            <p:cNvPr id="12" name="Volný tvar 11"/>
            <p:cNvSpPr/>
            <p:nvPr/>
          </p:nvSpPr>
          <p:spPr>
            <a:xfrm>
              <a:off x="534960" y="3736440"/>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lumMod val="60000"/>
                  <a:lumOff val="40000"/>
                </a:schemeClr>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4021920" y="4011120"/>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lumMod val="60000"/>
                      <a:lumOff val="40000"/>
                    </a:schemeClr>
                  </a:solidFill>
                  <a:latin typeface="Times New Roman" pitchFamily="18"/>
                  <a:ea typeface="Lucida Sans Unicode" pitchFamily="2"/>
                  <a:cs typeface="Tahoma" pitchFamily="2"/>
                </a:rPr>
                <a:t>p</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r>
                <a:rPr lang="cs-CZ" sz="2800" b="1" i="0" u="none" strike="noStrike" dirty="0">
                  <a:ln>
                    <a:noFill/>
                  </a:ln>
                  <a:solidFill>
                    <a:schemeClr val="accent1">
                      <a:lumMod val="60000"/>
                      <a:lumOff val="40000"/>
                    </a:schemeClr>
                  </a:solidFill>
                  <a:latin typeface="Times New Roman" pitchFamily="18"/>
                  <a:ea typeface="Lucida Sans Unicode" pitchFamily="2"/>
                  <a:cs typeface="Tahoma" pitchFamily="2"/>
                </a:rPr>
                <a:t>x</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p>
          </p:txBody>
        </p:sp>
        <p:sp>
          <p:nvSpPr>
            <p:cNvPr id="14" name="Volný tvar 13"/>
            <p:cNvSpPr/>
            <p:nvPr/>
          </p:nvSpPr>
          <p:spPr>
            <a:xfrm>
              <a:off x="3139199"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2</a:t>
              </a:r>
            </a:p>
          </p:txBody>
        </p:sp>
        <p:sp>
          <p:nvSpPr>
            <p:cNvPr id="15" name="Přímá spojovací čára 14"/>
            <p:cNvSpPr/>
            <p:nvPr/>
          </p:nvSpPr>
          <p:spPr>
            <a:xfrm flipV="1">
              <a:off x="3367080" y="3038400"/>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6" name="Volný tvar 15"/>
            <p:cNvSpPr/>
            <p:nvPr/>
          </p:nvSpPr>
          <p:spPr>
            <a:xfrm>
              <a:off x="172332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3</a:t>
              </a:r>
            </a:p>
          </p:txBody>
        </p:sp>
        <p:sp>
          <p:nvSpPr>
            <p:cNvPr id="17" name="Přímá spojovací čára 16"/>
            <p:cNvSpPr/>
            <p:nvPr/>
          </p:nvSpPr>
          <p:spPr>
            <a:xfrm flipV="1">
              <a:off x="1883880" y="2343240"/>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8" name="Volný tvar 17"/>
            <p:cNvSpPr/>
            <p:nvPr/>
          </p:nvSpPr>
          <p:spPr>
            <a:xfrm>
              <a:off x="266724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4</a:t>
              </a:r>
            </a:p>
          </p:txBody>
        </p:sp>
        <p:sp>
          <p:nvSpPr>
            <p:cNvPr id="19" name="Přímá spojovací čára 18"/>
            <p:cNvSpPr/>
            <p:nvPr/>
          </p:nvSpPr>
          <p:spPr>
            <a:xfrm flipV="1">
              <a:off x="2827800" y="3193200"/>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0" name="Volný tvar 19"/>
            <p:cNvSpPr/>
            <p:nvPr/>
          </p:nvSpPr>
          <p:spPr>
            <a:xfrm>
              <a:off x="11836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5</a:t>
              </a:r>
            </a:p>
          </p:txBody>
        </p:sp>
        <p:sp>
          <p:nvSpPr>
            <p:cNvPr id="21" name="Přímá spojovací čára 20"/>
            <p:cNvSpPr/>
            <p:nvPr/>
          </p:nvSpPr>
          <p:spPr>
            <a:xfrm flipV="1">
              <a:off x="1344240" y="2614320"/>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2" name="Volný tvar 21"/>
            <p:cNvSpPr/>
            <p:nvPr/>
          </p:nvSpPr>
          <p:spPr>
            <a:xfrm>
              <a:off x="377280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6</a:t>
              </a:r>
            </a:p>
          </p:txBody>
        </p:sp>
        <p:sp>
          <p:nvSpPr>
            <p:cNvPr id="23" name="Přímá spojovací čára 22"/>
            <p:cNvSpPr/>
            <p:nvPr/>
          </p:nvSpPr>
          <p:spPr>
            <a:xfrm flipV="1">
              <a:off x="3933360" y="3066840"/>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nvGraphicFramePr>
        <p:xfrm>
          <a:off x="6012160" y="2996952"/>
          <a:ext cx="1617662" cy="557213"/>
        </p:xfrm>
        <a:graphic>
          <a:graphicData uri="http://schemas.openxmlformats.org/presentationml/2006/ole">
            <mc:AlternateContent xmlns:mc="http://schemas.openxmlformats.org/markup-compatibility/2006">
              <mc:Choice xmlns:v="urn:schemas-microsoft-com:vml" Requires="v">
                <p:oleObj spid="_x0000_s406896" name="Equation" r:id="rId3" imgW="812520" imgH="279360" progId="Equation.3">
                  <p:embed/>
                </p:oleObj>
              </mc:Choice>
              <mc:Fallback>
                <p:oleObj name="Equation" r:id="rId3" imgW="81252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996952"/>
                        <a:ext cx="1617662" cy="5572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099" name="Object 3"/>
          <p:cNvGraphicFramePr>
            <a:graphicFrameLocks noChangeAspect="1"/>
          </p:cNvGraphicFramePr>
          <p:nvPr/>
        </p:nvGraphicFramePr>
        <p:xfrm>
          <a:off x="5111750" y="4269780"/>
          <a:ext cx="3676650" cy="887412"/>
        </p:xfrm>
        <a:graphic>
          <a:graphicData uri="http://schemas.openxmlformats.org/presentationml/2006/ole">
            <mc:AlternateContent xmlns:mc="http://schemas.openxmlformats.org/markup-compatibility/2006">
              <mc:Choice xmlns:v="urn:schemas-microsoft-com:vml" Requires="v">
                <p:oleObj spid="_x0000_s406897" name="Equation" r:id="rId5" imgW="1841400" imgH="444240" progId="Equation.3">
                  <p:embed/>
                </p:oleObj>
              </mc:Choice>
              <mc:Fallback>
                <p:oleObj name="Equation" r:id="rId5" imgW="184140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4269780"/>
                        <a:ext cx="3676650" cy="8874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8" name="TextovéPole 27"/>
          <p:cNvSpPr txBox="1"/>
          <p:nvPr/>
        </p:nvSpPr>
        <p:spPr>
          <a:xfrm>
            <a:off x="5073095" y="2389619"/>
            <a:ext cx="1364476" cy="461665"/>
          </a:xfrm>
          <a:prstGeom prst="rect">
            <a:avLst/>
          </a:prstGeom>
          <a:noFill/>
        </p:spPr>
        <p:txBody>
          <a:bodyPr wrap="none" rtlCol="0">
            <a:spAutoFit/>
          </a:bodyPr>
          <a:lstStyle/>
          <a:p>
            <a:r>
              <a:rPr lang="en-US" sz="2400" dirty="0">
                <a:latin typeface="+mj-lt"/>
              </a:rPr>
              <a:t>Integral:</a:t>
            </a:r>
          </a:p>
        </p:txBody>
      </p:sp>
      <p:sp>
        <p:nvSpPr>
          <p:cNvPr id="29" name="TextovéPole 28"/>
          <p:cNvSpPr txBox="1"/>
          <p:nvPr/>
        </p:nvSpPr>
        <p:spPr>
          <a:xfrm>
            <a:off x="5073095" y="3687415"/>
            <a:ext cx="3403496" cy="461665"/>
          </a:xfrm>
          <a:prstGeom prst="rect">
            <a:avLst/>
          </a:prstGeom>
          <a:noFill/>
        </p:spPr>
        <p:txBody>
          <a:bodyPr wrap="none" rtlCol="0">
            <a:spAutoFit/>
          </a:bodyPr>
          <a:lstStyle/>
          <a:p>
            <a:r>
              <a:rPr lang="en-US" sz="2400" dirty="0">
                <a:latin typeface="+mj-lt"/>
              </a:rPr>
              <a:t>Monte Carlo estimate</a:t>
            </a:r>
            <a:r>
              <a:rPr lang="cs-CZ" sz="2400" dirty="0">
                <a:latin typeface="+mj-lt"/>
              </a:rPr>
              <a:t> </a:t>
            </a:r>
            <a:r>
              <a:rPr lang="cs-CZ" sz="2400" i="1" dirty="0">
                <a:latin typeface="+mj-lt"/>
              </a:rPr>
              <a:t>I</a:t>
            </a:r>
            <a:r>
              <a:rPr lang="cs-CZ" sz="2400" dirty="0">
                <a:latin typeface="+mj-lt"/>
              </a:rPr>
              <a:t>:</a:t>
            </a:r>
            <a:endParaRPr lang="en-US" sz="2400" dirty="0">
              <a:latin typeface="+mj-lt"/>
            </a:endParaRPr>
          </a:p>
        </p:txBody>
      </p:sp>
      <p:sp>
        <p:nvSpPr>
          <p:cNvPr id="30" name="TextovéPole 29"/>
          <p:cNvSpPr txBox="1"/>
          <p:nvPr/>
        </p:nvSpPr>
        <p:spPr>
          <a:xfrm>
            <a:off x="5076056" y="5445224"/>
            <a:ext cx="3039615" cy="461665"/>
          </a:xfrm>
          <a:prstGeom prst="rect">
            <a:avLst/>
          </a:prstGeom>
          <a:noFill/>
        </p:spPr>
        <p:txBody>
          <a:bodyPr wrap="none" rtlCol="0">
            <a:spAutoFit/>
          </a:bodyPr>
          <a:lstStyle/>
          <a:p>
            <a:r>
              <a:rPr lang="en-US" sz="2400" dirty="0">
                <a:latin typeface="+mj-lt"/>
              </a:rPr>
              <a:t>Works “on average”</a:t>
            </a:r>
            <a:r>
              <a:rPr lang="cs-CZ" sz="2400" dirty="0">
                <a:latin typeface="+mj-lt"/>
              </a:rPr>
              <a:t>:</a:t>
            </a:r>
            <a:endParaRPr lang="en-US" sz="2400" dirty="0">
              <a:latin typeface="+mj-lt"/>
            </a:endParaRPr>
          </a:p>
        </p:txBody>
      </p:sp>
      <p:graphicFrame>
        <p:nvGraphicFramePr>
          <p:cNvPr id="249860" name="Object 4"/>
          <p:cNvGraphicFramePr>
            <a:graphicFrameLocks noChangeAspect="1"/>
          </p:cNvGraphicFramePr>
          <p:nvPr/>
        </p:nvGraphicFramePr>
        <p:xfrm>
          <a:off x="6175375" y="6065838"/>
          <a:ext cx="1289050" cy="506412"/>
        </p:xfrm>
        <a:graphic>
          <a:graphicData uri="http://schemas.openxmlformats.org/presentationml/2006/ole">
            <mc:AlternateContent xmlns:mc="http://schemas.openxmlformats.org/markup-compatibility/2006">
              <mc:Choice xmlns:v="urn:schemas-microsoft-com:vml" Requires="v">
                <p:oleObj spid="_x0000_s406898" name="Equation" r:id="rId7" imgW="647640" imgH="253800" progId="Equation.3">
                  <p:embed/>
                </p:oleObj>
              </mc:Choice>
              <mc:Fallback>
                <p:oleObj name="Equation" r:id="rId7" imgW="64764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5375" y="6065838"/>
                        <a:ext cx="1289050" cy="5064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4" name="Footer Placeholder 23"/>
          <p:cNvSpPr>
            <a:spLocks noGrp="1"/>
          </p:cNvSpPr>
          <p:nvPr>
            <p:ph type="ftr" sz="quarter" idx="11"/>
          </p:nvPr>
        </p:nvSpPr>
        <p:spPr/>
        <p:txBody>
          <a:bodyPr/>
          <a:lstStyle/>
          <a:p>
            <a:pPr>
              <a:defRPr/>
            </a:pPr>
            <a:r>
              <a:rPr lang="en-US" altLang="en-US"/>
              <a:t>CG III (NPGR010) - J. Křivánek 2015</a:t>
            </a:r>
          </a:p>
        </p:txBody>
      </p:sp>
      <p:sp>
        <p:nvSpPr>
          <p:cNvPr id="25" name="Slide Number Placeholder 24"/>
          <p:cNvSpPr>
            <a:spLocks noGrp="1"/>
          </p:cNvSpPr>
          <p:nvPr>
            <p:ph type="sldNum" sz="quarter" idx="12"/>
          </p:nvPr>
        </p:nvSpPr>
        <p:spPr/>
        <p:txBody>
          <a:bodyPr/>
          <a:lstStyle/>
          <a:p>
            <a:pPr>
              <a:defRPr/>
            </a:pPr>
            <a:fld id="{81494967-73EE-4A75-A827-47B02327E019}" type="slidenum">
              <a:rPr lang="en-US" altLang="en-US" smtClean="0"/>
              <a:pPr>
                <a:defRPr/>
              </a:pPr>
              <a:t>2</a:t>
            </a:fld>
            <a:endParaRPr lang="en-US" altLang="en-US"/>
          </a:p>
        </p:txBody>
      </p:sp>
    </p:spTree>
    <p:extLst>
      <p:ext uri="{BB962C8B-B14F-4D97-AF65-F5344CB8AC3E}">
        <p14:creationId xmlns:p14="http://schemas.microsoft.com/office/powerpoint/2010/main" val="90049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https://i.gyazo.com/227c3964efc1d21209df9610794286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764134"/>
            <a:ext cx="5819775" cy="2105026"/>
          </a:xfrm>
          <a:prstGeom prst="rect">
            <a:avLst/>
          </a:prstGeom>
          <a:noFill/>
          <a:extLst>
            <a:ext uri="{909E8E84-426E-40DD-AFC4-6F175D3DCCD1}">
              <a14:hiddenFill xmlns:a14="http://schemas.microsoft.com/office/drawing/2010/main">
                <a:solidFill>
                  <a:srgbClr val="FFFFFF"/>
                </a:solidFill>
              </a14:hiddenFill>
            </a:ext>
          </a:extLst>
        </p:spPr>
      </p:pic>
      <p:sp>
        <p:nvSpPr>
          <p:cNvPr id="316418" name="Rectangle 2"/>
          <p:cNvSpPr>
            <a:spLocks noGrp="1" noChangeArrowheads="1"/>
          </p:cNvSpPr>
          <p:nvPr>
            <p:ph type="title"/>
          </p:nvPr>
        </p:nvSpPr>
        <p:spPr/>
        <p:txBody>
          <a:bodyPr/>
          <a:lstStyle/>
          <a:p>
            <a:r>
              <a:rPr lang="en-US" dirty="0"/>
              <a:t>Sampling of the diffuse lobe</a:t>
            </a:r>
          </a:p>
        </p:txBody>
      </p:sp>
      <p:sp>
        <p:nvSpPr>
          <p:cNvPr id="316419" name="Rectangle 3"/>
          <p:cNvSpPr>
            <a:spLocks noGrp="1" noChangeArrowheads="1"/>
          </p:cNvSpPr>
          <p:nvPr>
            <p:ph type="body" idx="1"/>
          </p:nvPr>
        </p:nvSpPr>
        <p:spPr/>
        <p:txBody>
          <a:bodyPr/>
          <a:lstStyle/>
          <a:p>
            <a:r>
              <a:rPr lang="en-US" dirty="0"/>
              <a:t>Importance sampling with the density </a:t>
            </a:r>
            <a:r>
              <a:rPr lang="cs-CZ" i="1" dirty="0"/>
              <a:t>p</a:t>
            </a:r>
            <a:r>
              <a:rPr lang="en-US" dirty="0"/>
              <a:t>(</a:t>
            </a:r>
            <a:r>
              <a:rPr lang="en-US" dirty="0">
                <a:latin typeface="Symbol" pitchFamily="18" charset="2"/>
              </a:rPr>
              <a:t>q</a:t>
            </a:r>
            <a:r>
              <a:rPr lang="en-US" dirty="0"/>
              <a:t>) = </a:t>
            </a:r>
            <a:r>
              <a:rPr lang="en-US" dirty="0" err="1"/>
              <a:t>cos</a:t>
            </a:r>
            <a:r>
              <a:rPr lang="en-US" dirty="0"/>
              <a:t>(</a:t>
            </a:r>
            <a:r>
              <a:rPr lang="en-US" dirty="0">
                <a:latin typeface="Symbol" pitchFamily="18" charset="2"/>
              </a:rPr>
              <a:t>q</a:t>
            </a:r>
            <a:r>
              <a:rPr lang="en-US" dirty="0"/>
              <a:t>) / </a:t>
            </a:r>
            <a:r>
              <a:rPr lang="en-US" dirty="0">
                <a:latin typeface="Symbol" pitchFamily="18" charset="2"/>
              </a:rPr>
              <a:t>p</a:t>
            </a:r>
            <a:endParaRPr lang="en-US" dirty="0"/>
          </a:p>
          <a:p>
            <a:pPr lvl="1"/>
            <a:r>
              <a:rPr lang="en-US" i="1" dirty="0">
                <a:latin typeface="Symbol" pitchFamily="18" charset="2"/>
              </a:rPr>
              <a:t>q</a:t>
            </a:r>
            <a:r>
              <a:rPr lang="en-US" baseline="-25000" dirty="0"/>
              <a:t> </a:t>
            </a:r>
            <a:r>
              <a:rPr lang="en-US" dirty="0"/>
              <a:t>…angle between the surface normal and the generated ray</a:t>
            </a:r>
            <a:endParaRPr lang="cs-CZ" dirty="0"/>
          </a:p>
          <a:p>
            <a:pPr lvl="1"/>
            <a:r>
              <a:rPr lang="en-US" dirty="0"/>
              <a:t>Generating the direction</a:t>
            </a:r>
            <a:r>
              <a:rPr lang="cs-CZ" dirty="0"/>
              <a:t>:</a:t>
            </a:r>
          </a:p>
          <a:p>
            <a:pPr lvl="1"/>
            <a:endParaRPr lang="cs-CZ" dirty="0"/>
          </a:p>
          <a:p>
            <a:pPr lvl="1"/>
            <a:endParaRPr lang="cs-CZ" dirty="0"/>
          </a:p>
          <a:p>
            <a:pPr lvl="1"/>
            <a:endParaRPr lang="cs-CZ" dirty="0"/>
          </a:p>
          <a:p>
            <a:pPr lvl="1"/>
            <a:endParaRPr lang="cs-CZ" dirty="0"/>
          </a:p>
          <a:p>
            <a:pPr lvl="2"/>
            <a:endParaRPr lang="en-US" dirty="0"/>
          </a:p>
          <a:p>
            <a:pPr lvl="2"/>
            <a:r>
              <a:rPr lang="cs-CZ" dirty="0"/>
              <a:t>r1, r2 … </a:t>
            </a:r>
            <a:r>
              <a:rPr lang="en-US" dirty="0"/>
              <a:t>uniform random variates on &lt;0,1)</a:t>
            </a:r>
          </a:p>
          <a:p>
            <a:r>
              <a:rPr lang="en-US" dirty="0">
                <a:solidFill>
                  <a:srgbClr val="FF0000"/>
                </a:solidFill>
              </a:rPr>
              <a:t>Reference: </a:t>
            </a:r>
            <a:r>
              <a:rPr lang="en-US" dirty="0" err="1">
                <a:solidFill>
                  <a:srgbClr val="FF0000"/>
                </a:solidFill>
              </a:rPr>
              <a:t>Dutre</a:t>
            </a:r>
            <a:r>
              <a:rPr lang="cs-CZ" dirty="0">
                <a:solidFill>
                  <a:srgbClr val="FF0000"/>
                </a:solidFill>
              </a:rPr>
              <a:t>, </a:t>
            </a:r>
            <a:r>
              <a:rPr lang="en-US" dirty="0">
                <a:solidFill>
                  <a:srgbClr val="FF0000"/>
                </a:solidFill>
              </a:rPr>
              <a:t>Global illumination Compendium</a:t>
            </a:r>
          </a:p>
          <a:p>
            <a:r>
              <a:rPr lang="en-US" dirty="0">
                <a:solidFill>
                  <a:srgbClr val="FF0000"/>
                </a:solidFill>
              </a:rPr>
              <a:t>Derivation</a:t>
            </a:r>
            <a:r>
              <a:rPr lang="cs-CZ" dirty="0">
                <a:solidFill>
                  <a:srgbClr val="FF0000"/>
                </a:solidFill>
              </a:rPr>
              <a:t>: </a:t>
            </a:r>
            <a:r>
              <a:rPr lang="cs-CZ" dirty="0" err="1">
                <a:solidFill>
                  <a:srgbClr val="FF0000"/>
                </a:solidFill>
              </a:rPr>
              <a:t>Pharr</a:t>
            </a:r>
            <a:r>
              <a:rPr lang="cs-CZ" dirty="0">
                <a:solidFill>
                  <a:srgbClr val="FF0000"/>
                </a:solidFill>
              </a:rPr>
              <a:t> </a:t>
            </a:r>
            <a:r>
              <a:rPr lang="en-US" dirty="0">
                <a:solidFill>
                  <a:srgbClr val="FF0000"/>
                </a:solidFill>
              </a:rPr>
              <a:t>&amp; Humphreys</a:t>
            </a:r>
            <a:r>
              <a:rPr lang="cs-CZ" dirty="0">
                <a:solidFill>
                  <a:srgbClr val="FF0000"/>
                </a:solidFill>
              </a:rPr>
              <a:t>, PBRT</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sp>
        <p:nvSpPr>
          <p:cNvPr id="6" name="Zástupný symbol pro zápatí 5"/>
          <p:cNvSpPr>
            <a:spLocks noGrp="1"/>
          </p:cNvSpPr>
          <p:nvPr>
            <p:ph type="ftr" sz="quarter" idx="11"/>
          </p:nvPr>
        </p:nvSpPr>
        <p:spPr/>
        <p:txBody>
          <a:bodyPr/>
          <a:lstStyle/>
          <a:p>
            <a:pPr>
              <a:defRPr/>
            </a:pPr>
            <a:r>
              <a:rPr lang="en-US" altLang="en-US"/>
              <a:t>CG III (NPGR010) - J. Křivánek 2015</a:t>
            </a:r>
          </a:p>
        </p:txBody>
      </p:sp>
      <p:sp>
        <p:nvSpPr>
          <p:cNvPr id="7" name="TextBox 6">
            <a:extLst>
              <a:ext uri="{FF2B5EF4-FFF2-40B4-BE49-F238E27FC236}">
                <a16:creationId xmlns:a16="http://schemas.microsoft.com/office/drawing/2014/main" id="{424163B6-B23A-4F28-9164-AF7D915198FB}"/>
              </a:ext>
            </a:extLst>
          </p:cNvPr>
          <p:cNvSpPr txBox="1"/>
          <p:nvPr/>
        </p:nvSpPr>
        <p:spPr>
          <a:xfrm rot="21188129">
            <a:off x="2655127" y="4751539"/>
            <a:ext cx="8533199" cy="1323439"/>
          </a:xfrm>
          <a:prstGeom prst="rect">
            <a:avLst/>
          </a:prstGeom>
          <a:noFill/>
        </p:spPr>
        <p:txBody>
          <a:bodyPr wrap="square" rtlCol="0">
            <a:spAutoFit/>
          </a:bodyPr>
          <a:lstStyle/>
          <a:p>
            <a:r>
              <a:rPr lang="en-US" sz="4000" dirty="0">
                <a:solidFill>
                  <a:srgbClr val="FF0000"/>
                </a:solidFill>
              </a:rPr>
              <a:t>Where derived? (specific reference)</a:t>
            </a:r>
          </a:p>
        </p:txBody>
      </p:sp>
    </p:spTree>
    <p:extLst>
      <p:ext uri="{BB962C8B-B14F-4D97-AF65-F5344CB8AC3E}">
        <p14:creationId xmlns:p14="http://schemas.microsoft.com/office/powerpoint/2010/main" val="18028938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sz="3200" b="1" dirty="0" err="1">
                <a:latin typeface="Courier New" pitchFamily="49" charset="0"/>
              </a:rPr>
              <a:t>sampleDiffuse</a:t>
            </a:r>
            <a:r>
              <a:rPr lang="en-US" sz="3200" b="1" dirty="0">
                <a:latin typeface="Courier New" pitchFamily="49" charset="0"/>
              </a:rPr>
              <a:t>()</a:t>
            </a:r>
          </a:p>
        </p:txBody>
      </p:sp>
      <p:sp>
        <p:nvSpPr>
          <p:cNvPr id="317443" name="Rectangle 3"/>
          <p:cNvSpPr>
            <a:spLocks noGrp="1" noChangeArrowheads="1"/>
          </p:cNvSpPr>
          <p:nvPr>
            <p:ph type="body" idx="1"/>
          </p:nvPr>
        </p:nvSpPr>
        <p:spPr>
          <a:xfrm>
            <a:off x="457200" y="1484784"/>
            <a:ext cx="8229600" cy="4968551"/>
          </a:xfrm>
        </p:spPr>
        <p:txBody>
          <a:bodyPr/>
          <a:lstStyle/>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generate spherical coordinates of the direction</a:t>
            </a:r>
            <a:endParaRPr lang="cs-CZ" sz="1500" dirty="0">
              <a:solidFill>
                <a:srgbClr val="6699FF"/>
              </a:solidFill>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float</a:t>
            </a:r>
            <a:r>
              <a:rPr lang="en-US" sz="1500" dirty="0">
                <a:latin typeface="Courier New" pitchFamily="49" charset="0"/>
              </a:rPr>
              <a:t> </a:t>
            </a:r>
            <a:r>
              <a:rPr lang="cs-CZ" sz="1500" dirty="0">
                <a:latin typeface="Courier New" pitchFamily="49" charset="0"/>
              </a:rPr>
              <a:t>r1</a:t>
            </a:r>
            <a:r>
              <a:rPr lang="en-US" sz="1500" dirty="0">
                <a:latin typeface="Courier New" pitchFamily="49" charset="0"/>
              </a:rPr>
              <a:t> = rand(0,1), r2 = rand(0,1);</a:t>
            </a:r>
            <a:endParaRPr lang="cs-CZ"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err="1">
                <a:latin typeface="Courier New" pitchFamily="49" charset="0"/>
              </a:rPr>
              <a:t>sinTheta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(1 – r</a:t>
            </a:r>
            <a:r>
              <a:rPr lang="en-US" sz="1500" dirty="0">
                <a:latin typeface="Courier New" pitchFamily="49" charset="0"/>
              </a:rPr>
              <a:t>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cos</a:t>
            </a:r>
            <a:r>
              <a:rPr lang="en-US" sz="1500" dirty="0">
                <a:latin typeface="Courier New" pitchFamily="49" charset="0"/>
              </a:rPr>
              <a:t>T</a:t>
            </a:r>
            <a:r>
              <a:rPr lang="cs-CZ" sz="1500" dirty="0" err="1">
                <a:latin typeface="Courier New" pitchFamily="49" charset="0"/>
              </a:rPr>
              <a: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a:t>
            </a:r>
            <a:r>
              <a:rPr lang="en-US" sz="1500" dirty="0">
                <a:latin typeface="Courier New" pitchFamily="49" charset="0"/>
              </a:rPr>
              <a:t>r2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a:latin typeface="Courier New" pitchFamily="49" charset="0"/>
              </a:rPr>
              <a:t>phi  </a:t>
            </a:r>
            <a:r>
              <a:rPr lang="cs-CZ" sz="1500" dirty="0">
                <a:latin typeface="Courier New" pitchFamily="49" charset="0"/>
              </a:rPr>
              <a:t>    = 2.0*PI*</a:t>
            </a:r>
            <a:r>
              <a:rPr lang="en-US" sz="1500" dirty="0">
                <a:latin typeface="Courier New" pitchFamily="49" charset="0"/>
              </a:rPr>
              <a:t>r1</a:t>
            </a:r>
            <a:r>
              <a:rPr lang="cs-CZ" sz="1500" dirty="0">
                <a:latin typeface="Courier New" pitchFamily="49" charset="0"/>
              </a:rPr>
              <a:t>;</a:t>
            </a:r>
            <a:endParaRPr lang="en-US" sz="1500" dirty="0">
              <a:latin typeface="Courier New" pitchFamily="49" charset="0"/>
            </a:endParaRPr>
          </a:p>
          <a:p>
            <a:pPr>
              <a:buFont typeface="Wingdings" pitchFamily="2" charset="2"/>
              <a:buNone/>
            </a:pPr>
            <a:endParaRPr lang="en-US" sz="1500" dirty="0">
              <a:latin typeface="Courier New" pitchFamily="49" charset="0"/>
            </a:endParaRPr>
          </a:p>
          <a:p>
            <a:pPr>
              <a:buNone/>
            </a:pPr>
            <a:r>
              <a:rPr lang="en-US" sz="1500" dirty="0">
                <a:solidFill>
                  <a:srgbClr val="6699FF"/>
                </a:solidFill>
                <a:latin typeface="Courier New" pitchFamily="49" charset="0"/>
              </a:rPr>
              <a:t>// convert [theta, phi] to Cartesian coordinates</a:t>
            </a:r>
            <a:endParaRPr lang="en-US" sz="1500" dirty="0">
              <a:latin typeface="Courier New" pitchFamily="49" charset="0"/>
            </a:endParaRPr>
          </a:p>
          <a:p>
            <a:pPr>
              <a:buFont typeface="Wingdings" pitchFamily="2" charset="2"/>
              <a:buNone/>
            </a:pPr>
            <a:r>
              <a:rPr lang="en-US" sz="1500" dirty="0">
                <a:solidFill>
                  <a:srgbClr val="0000FF"/>
                </a:solidFill>
                <a:latin typeface="Courier New" pitchFamily="49" charset="0"/>
              </a:rPr>
              <a:t>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a:t>
            </a:r>
            <a:r>
              <a:rPr lang="cs-CZ" sz="1500" dirty="0">
                <a:latin typeface="Courier New" pitchFamily="49" charset="0"/>
              </a:rPr>
              <a:t>cos(</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sin(</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cos</a:t>
            </a:r>
            <a:r>
              <a:rPr lang="en-US" sz="1500" dirty="0">
                <a:latin typeface="Courier New" pitchFamily="49" charset="0"/>
              </a:rPr>
              <a:t>Theta);</a:t>
            </a:r>
          </a:p>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0000FF"/>
                </a:solidFill>
                <a:latin typeface="Courier New" pitchFamily="49" charset="0"/>
              </a:rPr>
              <a:t>return</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5725176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https://i.gyazo.com/25da34ed39a459ac844425f1488ad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294" y="3130935"/>
            <a:ext cx="5575146" cy="2674329"/>
          </a:xfrm>
          <a:prstGeom prst="rect">
            <a:avLst/>
          </a:prstGeom>
          <a:noFill/>
          <a:extLst>
            <a:ext uri="{909E8E84-426E-40DD-AFC4-6F175D3DCCD1}">
              <a14:hiddenFill xmlns:a14="http://schemas.microsoft.com/office/drawing/2010/main">
                <a:solidFill>
                  <a:srgbClr val="FFFFFF"/>
                </a:solidFill>
              </a14:hiddenFill>
            </a:ext>
          </a:extLst>
        </p:spPr>
      </p:pic>
      <p:sp>
        <p:nvSpPr>
          <p:cNvPr id="318466" name="Rectangle 2"/>
          <p:cNvSpPr>
            <a:spLocks noGrp="1" noChangeArrowheads="1"/>
          </p:cNvSpPr>
          <p:nvPr>
            <p:ph type="title"/>
          </p:nvPr>
        </p:nvSpPr>
        <p:spPr/>
        <p:txBody>
          <a:bodyPr/>
          <a:lstStyle/>
          <a:p>
            <a:r>
              <a:rPr lang="en-US" dirty="0"/>
              <a:t>Sampling of the glossy (specular) reflection</a:t>
            </a:r>
          </a:p>
        </p:txBody>
      </p:sp>
      <p:sp>
        <p:nvSpPr>
          <p:cNvPr id="318467" name="Rectangle 3"/>
          <p:cNvSpPr>
            <a:spLocks noGrp="1" noChangeArrowheads="1"/>
          </p:cNvSpPr>
          <p:nvPr>
            <p:ph type="body" idx="1"/>
          </p:nvPr>
        </p:nvSpPr>
        <p:spPr/>
        <p:txBody>
          <a:bodyPr/>
          <a:lstStyle/>
          <a:p>
            <a:pPr>
              <a:lnSpc>
                <a:spcPct val="90000"/>
              </a:lnSpc>
            </a:pPr>
            <a:r>
              <a:rPr lang="en-US" dirty="0"/>
              <a:t>Importance sampling with the pdf </a:t>
            </a:r>
            <a:r>
              <a:rPr lang="cs-CZ" i="1" dirty="0"/>
              <a:t>p</a:t>
            </a:r>
            <a:r>
              <a:rPr lang="en-US" dirty="0"/>
              <a:t>(</a:t>
            </a:r>
            <a:r>
              <a:rPr lang="en-US" dirty="0">
                <a:latin typeface="Symbol" pitchFamily="18" charset="2"/>
              </a:rPr>
              <a:t>q</a:t>
            </a:r>
            <a:r>
              <a:rPr lang="en-US" dirty="0"/>
              <a:t>) = (n+1)/(2</a:t>
            </a:r>
            <a:r>
              <a:rPr lang="en-US" dirty="0">
                <a:latin typeface="Symbol" pitchFamily="18" charset="2"/>
              </a:rPr>
              <a:t>p</a:t>
            </a:r>
            <a:r>
              <a:rPr lang="en-US" dirty="0"/>
              <a:t>) </a:t>
            </a:r>
            <a:r>
              <a:rPr lang="en-US" dirty="0" err="1"/>
              <a:t>cos</a:t>
            </a:r>
            <a:r>
              <a:rPr lang="en-US" i="1" baseline="30000" dirty="0" err="1"/>
              <a:t>n</a:t>
            </a:r>
            <a:r>
              <a:rPr lang="en-US" dirty="0"/>
              <a:t>(</a:t>
            </a:r>
            <a:r>
              <a:rPr lang="en-US" dirty="0">
                <a:latin typeface="Symbol" pitchFamily="18" charset="2"/>
              </a:rPr>
              <a:t>q</a:t>
            </a:r>
            <a:r>
              <a:rPr lang="en-US" dirty="0"/>
              <a:t>)</a:t>
            </a:r>
          </a:p>
          <a:p>
            <a:pPr lvl="1">
              <a:lnSpc>
                <a:spcPct val="90000"/>
              </a:lnSpc>
            </a:pPr>
            <a:r>
              <a:rPr lang="en-US" i="1" dirty="0">
                <a:latin typeface="Symbol" pitchFamily="18" charset="2"/>
              </a:rPr>
              <a:t>q</a:t>
            </a:r>
            <a:r>
              <a:rPr lang="en-US" baseline="-25000" dirty="0"/>
              <a:t> </a:t>
            </a:r>
            <a:r>
              <a:rPr lang="en-US" dirty="0"/>
              <a:t>…angle between the ideal mirror reflection of </a:t>
            </a:r>
            <a:r>
              <a:rPr lang="cs-CZ" dirty="0" err="1">
                <a:latin typeface="Symbol" pitchFamily="18" charset="2"/>
              </a:rPr>
              <a:t>w</a:t>
            </a:r>
            <a:r>
              <a:rPr lang="cs-CZ" baseline="-25000" dirty="0" err="1"/>
              <a:t>o</a:t>
            </a:r>
            <a:r>
              <a:rPr lang="cs-CZ" dirty="0"/>
              <a:t> </a:t>
            </a:r>
            <a:r>
              <a:rPr lang="en-US" dirty="0"/>
              <a:t>and the generated ray</a:t>
            </a:r>
            <a:endParaRPr lang="cs-CZ" dirty="0"/>
          </a:p>
          <a:p>
            <a:pPr lvl="1">
              <a:lnSpc>
                <a:spcPct val="90000"/>
              </a:lnSpc>
            </a:pPr>
            <a:r>
              <a:rPr lang="en-US" dirty="0"/>
              <a:t>Formulas for generating the direction</a:t>
            </a:r>
            <a:r>
              <a:rPr lang="cs-CZ" dirty="0"/>
              <a:t>:</a:t>
            </a:r>
          </a:p>
          <a:p>
            <a:pPr lvl="1">
              <a:lnSpc>
                <a:spcPct val="90000"/>
              </a:lnSpc>
            </a:pPr>
            <a:endParaRPr lang="cs-CZ" dirty="0"/>
          </a:p>
          <a:p>
            <a:pPr lvl="1">
              <a:lnSpc>
                <a:spcPct val="90000"/>
              </a:lnSpc>
            </a:pPr>
            <a:endParaRPr lang="cs-CZ" dirty="0"/>
          </a:p>
          <a:p>
            <a:pPr lvl="1">
              <a:lnSpc>
                <a:spcPct val="90000"/>
              </a:lnSpc>
            </a:pPr>
            <a:endParaRPr lang="cs-CZ" dirty="0"/>
          </a:p>
          <a:p>
            <a:pPr lvl="1">
              <a:lnSpc>
                <a:spcPct val="90000"/>
              </a:lnSpc>
            </a:pPr>
            <a:endParaRPr lang="cs-CZ" dirty="0"/>
          </a:p>
          <a:p>
            <a:pPr lvl="2">
              <a:lnSpc>
                <a:spcPct val="90000"/>
              </a:lnSpc>
            </a:pPr>
            <a:endParaRPr lang="cs-CZ" dirty="0"/>
          </a:p>
          <a:p>
            <a:pPr lvl="2">
              <a:lnSpc>
                <a:spcPct val="90000"/>
              </a:lnSpc>
            </a:pPr>
            <a:endParaRPr lang="cs-CZ" dirty="0"/>
          </a:p>
          <a:p>
            <a:pPr lvl="2">
              <a:lnSpc>
                <a:spcPct val="90000"/>
              </a:lnSpc>
            </a:pPr>
            <a:endParaRPr lang="cs-CZ" dirty="0"/>
          </a:p>
          <a:p>
            <a:pPr lvl="2">
              <a:lnSpc>
                <a:spcPct val="90000"/>
              </a:lnSpc>
            </a:pPr>
            <a:r>
              <a:rPr lang="cs-CZ" dirty="0"/>
              <a:t>r1, r2 … </a:t>
            </a:r>
            <a:r>
              <a:rPr lang="en-US" dirty="0"/>
              <a:t>uniform random variates on &lt;0,1)</a:t>
            </a:r>
          </a:p>
          <a:p>
            <a:pPr>
              <a:lnSpc>
                <a:spcPct val="90000"/>
              </a:lnSpc>
            </a:pPr>
            <a:endParaRPr lang="en-US" dirty="0"/>
          </a:p>
        </p:txBody>
      </p:sp>
      <p:pic>
        <p:nvPicPr>
          <p:cNvPr id="318469" name="Picture 5" descr="sampling"/>
          <p:cNvPicPr>
            <a:picLocks noChangeAspect="1" noChangeArrowheads="1"/>
          </p:cNvPicPr>
          <p:nvPr/>
        </p:nvPicPr>
        <p:blipFill>
          <a:blip r:embed="rId3" cstate="print"/>
          <a:srcRect/>
          <a:stretch>
            <a:fillRect/>
          </a:stretch>
        </p:blipFill>
        <p:spPr bwMode="auto">
          <a:xfrm>
            <a:off x="255588" y="3476203"/>
            <a:ext cx="914400" cy="2905125"/>
          </a:xfrm>
          <a:prstGeom prst="rect">
            <a:avLst/>
          </a:prstGeom>
          <a:noFill/>
          <a:ln w="9525">
            <a:noFill/>
            <a:miter lim="800000"/>
            <a:headEnd/>
            <a:tailEnd/>
          </a:ln>
        </p:spPr>
      </p:pic>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22</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5444872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err="1">
                <a:latin typeface="Courier New" pitchFamily="49" charset="0"/>
              </a:rPr>
              <a:t>s</a:t>
            </a:r>
            <a:r>
              <a:rPr lang="en-US" sz="3200" b="1" dirty="0" err="1">
                <a:latin typeface="Courier New" pitchFamily="49" charset="0"/>
              </a:rPr>
              <a:t>ampleSpecular</a:t>
            </a:r>
            <a:r>
              <a:rPr lang="en-US" sz="3200" b="1" dirty="0">
                <a:latin typeface="Courier New" pitchFamily="49" charset="0"/>
              </a:rPr>
              <a:t>()</a:t>
            </a:r>
          </a:p>
        </p:txBody>
      </p:sp>
      <p:sp>
        <p:nvSpPr>
          <p:cNvPr id="319491" name="Rectangle 3"/>
          <p:cNvSpPr>
            <a:spLocks noGrp="1" noChangeArrowheads="1"/>
          </p:cNvSpPr>
          <p:nvPr>
            <p:ph type="body" idx="1"/>
          </p:nvPr>
        </p:nvSpPr>
        <p:spPr>
          <a:xfrm>
            <a:off x="457200" y="1628800"/>
            <a:ext cx="8686800" cy="5040560"/>
          </a:xfrm>
        </p:spPr>
        <p:txBody>
          <a:bodyPr/>
          <a:lstStyle/>
          <a:p>
            <a:pPr>
              <a:buNone/>
            </a:pPr>
            <a:r>
              <a:rPr lang="en-US" sz="1500" dirty="0">
                <a:solidFill>
                  <a:srgbClr val="6699FF"/>
                </a:solidFill>
                <a:latin typeface="Courier New" pitchFamily="49" charset="0"/>
              </a:rPr>
              <a:t>// build a local coordinate frame</a:t>
            </a:r>
            <a:r>
              <a:rPr lang="cs-CZ" sz="1500" dirty="0">
                <a:solidFill>
                  <a:srgbClr val="6699FF"/>
                </a:solidFill>
                <a:latin typeface="Courier New" pitchFamily="49" charset="0"/>
              </a:rPr>
              <a:t> </a:t>
            </a:r>
            <a:r>
              <a:rPr lang="en-US" sz="1500" dirty="0">
                <a:solidFill>
                  <a:srgbClr val="6699FF"/>
                </a:solidFill>
                <a:latin typeface="Courier New" pitchFamily="49" charset="0"/>
              </a:rPr>
              <a:t>with</a:t>
            </a:r>
            <a:r>
              <a:rPr lang="cs-CZ" sz="1500" dirty="0">
                <a:solidFill>
                  <a:srgbClr val="6699FF"/>
                </a:solidFill>
                <a:latin typeface="Courier New" pitchFamily="49" charset="0"/>
              </a:rPr>
              <a:t> </a:t>
            </a:r>
            <a:r>
              <a:rPr lang="en-US" sz="1500" dirty="0">
                <a:solidFill>
                  <a:srgbClr val="6699FF"/>
                </a:solidFill>
                <a:latin typeface="Courier New" pitchFamily="49" charset="0"/>
              </a:rPr>
              <a:t>ideal reflected direction</a:t>
            </a:r>
            <a:r>
              <a:rPr lang="cs-CZ" sz="1500" dirty="0">
                <a:solidFill>
                  <a:srgbClr val="6699FF"/>
                </a:solidFill>
                <a:latin typeface="Courier New" pitchFamily="49" charset="0"/>
              </a:rPr>
              <a:t> = z-axis</a:t>
            </a:r>
            <a:r>
              <a:rPr lang="en-US" sz="1500" dirty="0">
                <a:latin typeface="Courier New" pitchFamily="49" charset="0"/>
              </a:rPr>
              <a:t> </a:t>
            </a:r>
            <a:endParaRPr lang="cs-CZ" sz="1500" dirty="0">
              <a:latin typeface="Courier New" pitchFamily="49" charset="0"/>
            </a:endParaRPr>
          </a:p>
          <a:p>
            <a:pPr>
              <a:buFont typeface="Wingdings" pitchFamily="2" charset="2"/>
              <a:buNone/>
            </a:pPr>
            <a:r>
              <a:rPr lang="en-US" sz="1500" dirty="0">
                <a:solidFill>
                  <a:srgbClr val="0000FF"/>
                </a:solidFill>
                <a:latin typeface="Courier New" pitchFamily="49" charset="0"/>
              </a:rPr>
              <a:t>Frame </a:t>
            </a:r>
            <a:r>
              <a:rPr lang="en-US" sz="1500" dirty="0" err="1">
                <a:latin typeface="Courier New" pitchFamily="49" charset="0"/>
              </a:rPr>
              <a:t>lobeFrame</a:t>
            </a:r>
            <a:r>
              <a:rPr lang="en-US" sz="1500" dirty="0">
                <a:latin typeface="Courier New" pitchFamily="49" charset="0"/>
              </a:rPr>
              <a:t>;</a:t>
            </a:r>
          </a:p>
          <a:p>
            <a:pPr>
              <a:buFont typeface="Wingdings" pitchFamily="2" charset="2"/>
              <a:buNone/>
            </a:pPr>
            <a:r>
              <a:rPr lang="en-US" sz="1500" dirty="0" err="1">
                <a:latin typeface="Courier New" pitchFamily="49" charset="0"/>
              </a:rPr>
              <a:t>lobeFrame.setFromZ</a:t>
            </a:r>
            <a:r>
              <a:rPr lang="en-US" sz="1500" dirty="0">
                <a:latin typeface="Courier New" pitchFamily="49" charset="0"/>
              </a:rPr>
              <a:t>( </a:t>
            </a:r>
            <a:r>
              <a:rPr lang="en-US" sz="1500" dirty="0" err="1">
                <a:latin typeface="Courier New" pitchFamily="49" charset="0"/>
              </a:rPr>
              <a:t>reflectedDir</a:t>
            </a:r>
            <a:r>
              <a:rPr lang="en-US" sz="1500" dirty="0">
                <a:latin typeface="Courier New" pitchFamily="49" charset="0"/>
              </a:rPr>
              <a:t>(</a:t>
            </a:r>
            <a:r>
              <a:rPr lang="en-US" sz="1500" dirty="0" err="1">
                <a:latin typeface="Courier New" pitchFamily="49" charset="0"/>
              </a:rPr>
              <a:t>incDir</a:t>
            </a:r>
            <a:r>
              <a:rPr lang="en-US" sz="1500" dirty="0">
                <a:latin typeface="Courier New" pitchFamily="49" charset="0"/>
              </a:rPr>
              <a:t>) );</a:t>
            </a:r>
            <a:endParaRPr lang="en-US" sz="1500" dirty="0">
              <a:solidFill>
                <a:srgbClr val="6699FF"/>
              </a:solidFill>
              <a:latin typeface="Courier New" pitchFamily="49" charset="0"/>
            </a:endParaRPr>
          </a:p>
          <a:p>
            <a:pPr>
              <a:buFont typeface="Wingdings" pitchFamily="2" charset="2"/>
              <a:buNone/>
            </a:pPr>
            <a:endParaRPr lang="en-US" sz="1500" dirty="0">
              <a:solidFill>
                <a:srgbClr val="6699FF"/>
              </a:solidFill>
              <a:latin typeface="Courier New" pitchFamily="49" charset="0"/>
            </a:endParaRPr>
          </a:p>
          <a:p>
            <a:pPr>
              <a:buFont typeface="Wingdings" pitchFamily="2" charset="2"/>
              <a:buNone/>
            </a:pPr>
            <a:r>
              <a:rPr lang="en-US" sz="1500" dirty="0">
                <a:solidFill>
                  <a:srgbClr val="6699FF"/>
                </a:solidFill>
                <a:latin typeface="Courier New" pitchFamily="49" charset="0"/>
              </a:rPr>
              <a:t>// generate direction in the lobe coordinate frame</a:t>
            </a:r>
          </a:p>
          <a:p>
            <a:pPr>
              <a:buNone/>
            </a:pPr>
            <a:r>
              <a:rPr lang="en-US" sz="1500" dirty="0">
                <a:solidFill>
                  <a:srgbClr val="6699FF"/>
                </a:solidFill>
                <a:latin typeface="Courier New" pitchFamily="49" charset="0"/>
              </a:rPr>
              <a:t>// 	use formulas form prev. slide, n=</a:t>
            </a:r>
            <a:r>
              <a:rPr lang="en-US" sz="1500" dirty="0" err="1">
                <a:solidFill>
                  <a:srgbClr val="6699FF"/>
                </a:solidFill>
                <a:latin typeface="Courier New" pitchFamily="49" charset="0"/>
              </a:rPr>
              <a:t>phong</a:t>
            </a:r>
            <a:r>
              <a:rPr lang="en-US" sz="1500" dirty="0">
                <a:solidFill>
                  <a:srgbClr val="6699FF"/>
                </a:solidFill>
                <a:latin typeface="Courier New" pitchFamily="49" charset="0"/>
              </a:rPr>
              <a:t> exp.</a:t>
            </a:r>
            <a:endParaRPr lang="en-US"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dirInLobeFrame</a:t>
            </a:r>
            <a:r>
              <a:rPr lang="en-US" sz="1500" dirty="0">
                <a:latin typeface="Courier New" pitchFamily="49" charset="0"/>
              </a:rPr>
              <a:t> = </a:t>
            </a:r>
            <a:r>
              <a:rPr lang="en-US" sz="1500" dirty="0" err="1">
                <a:latin typeface="Courier New" pitchFamily="49" charset="0"/>
              </a:rPr>
              <a:t>rndHemiCosN</a:t>
            </a:r>
            <a:r>
              <a:rPr lang="en-US" sz="1500" dirty="0">
                <a:latin typeface="Courier New" pitchFamily="49" charset="0"/>
              </a:rPr>
              <a:t>(n);  </a:t>
            </a:r>
            <a:endParaRPr lang="en-US" sz="1500" dirty="0">
              <a:solidFill>
                <a:srgbClr val="6699FF"/>
              </a:solidFill>
              <a:latin typeface="Courier New" pitchFamily="49" charset="0"/>
            </a:endParaRPr>
          </a:p>
          <a:p>
            <a:pPr>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transform </a:t>
            </a:r>
            <a:r>
              <a:rPr lang="en-US" sz="1500" dirty="0" err="1">
                <a:solidFill>
                  <a:srgbClr val="6699FF"/>
                </a:solidFill>
                <a:latin typeface="Courier New" pitchFamily="49" charset="0"/>
              </a:rPr>
              <a:t>dirInLobeFrame</a:t>
            </a:r>
            <a:r>
              <a:rPr lang="en-US" sz="1500" dirty="0">
                <a:solidFill>
                  <a:srgbClr val="6699FF"/>
                </a:solidFill>
                <a:latin typeface="Courier New" pitchFamily="49" charset="0"/>
              </a:rPr>
              <a:t> to surface frame</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 </a:t>
            </a:r>
            <a:r>
              <a:rPr lang="en-US" sz="1500" dirty="0" err="1">
                <a:latin typeface="Courier New" pitchFamily="49" charset="0"/>
              </a:rPr>
              <a:t>lobeFrame.toGlobal</a:t>
            </a:r>
            <a:r>
              <a:rPr lang="en-US" sz="1500" dirty="0">
                <a:latin typeface="Courier New" pitchFamily="49" charset="0"/>
              </a:rPr>
              <a:t>(</a:t>
            </a:r>
            <a:r>
              <a:rPr lang="en-US" sz="1500" dirty="0" err="1">
                <a:latin typeface="Courier New" pitchFamily="49" charset="0"/>
              </a:rPr>
              <a:t>dirInLobeFrame</a:t>
            </a:r>
            <a:r>
              <a:rPr lang="en-US" sz="1500" dirty="0">
                <a:latin typeface="Courier New" pitchFamily="49" charset="0"/>
              </a:rPr>
              <a:t>);</a:t>
            </a:r>
          </a:p>
          <a:p>
            <a:pPr>
              <a:buFont typeface="Wingdings" pitchFamily="2" charset="2"/>
              <a:buNone/>
            </a:pPr>
            <a:endParaRPr lang="en-US" sz="1500" dirty="0">
              <a:latin typeface="Courier New" pitchFamily="49" charset="0"/>
            </a:endParaRPr>
          </a:p>
          <a:p>
            <a:pPr>
              <a:buNone/>
            </a:pPr>
            <a:r>
              <a:rPr lang="en-US" sz="1500" b="1" dirty="0">
                <a:solidFill>
                  <a:srgbClr val="0000FF"/>
                </a:solidFill>
                <a:latin typeface="Courier New" pitchFamily="49" charset="0"/>
              </a:rPr>
              <a:t>return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23</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9020280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Courier New" pitchFamily="49" charset="0"/>
              </a:rPr>
              <a:t>evalPdf</a:t>
            </a:r>
            <a:r>
              <a:rPr lang="en-US" dirty="0">
                <a:latin typeface="Courier New" pitchFamily="49" charset="0"/>
              </a:rPr>
              <a:t>(</a:t>
            </a:r>
            <a:r>
              <a:rPr lang="en-US" dirty="0" err="1">
                <a:latin typeface="Courier New" pitchFamily="49" charset="0"/>
              </a:rPr>
              <a:t>incDir</a:t>
            </a:r>
            <a:r>
              <a:rPr lang="en-US" dirty="0">
                <a:latin typeface="Courier New" pitchFamily="49" charset="0"/>
              </a:rPr>
              <a:t>, </a:t>
            </a:r>
            <a:r>
              <a:rPr lang="en-US" dirty="0" err="1">
                <a:latin typeface="Courier New" pitchFamily="49" charset="0"/>
              </a:rPr>
              <a:t>genDir</a:t>
            </a:r>
            <a:r>
              <a:rPr lang="en-US" dirty="0">
                <a:latin typeface="Courier New" pitchFamily="49" charset="0"/>
              </a:rPr>
              <a:t>, </a:t>
            </a:r>
            <a:r>
              <a:rPr lang="en-US" dirty="0" err="1">
                <a:latin typeface="Courier New" pitchFamily="49" charset="0"/>
              </a:rPr>
              <a:t>pd</a:t>
            </a:r>
            <a:r>
              <a:rPr lang="en-US" dirty="0">
                <a:latin typeface="Courier New" pitchFamily="49" charset="0"/>
              </a:rPr>
              <a:t>, </a:t>
            </a:r>
            <a:r>
              <a:rPr lang="en-US" dirty="0" err="1">
                <a:latin typeface="Courier New" pitchFamily="49" charset="0"/>
              </a:rPr>
              <a:t>ps</a:t>
            </a:r>
            <a:r>
              <a:rPr lang="en-US" dirty="0">
                <a:latin typeface="Courier New" pitchFamily="49" charset="0"/>
              </a:rPr>
              <a:t>)</a:t>
            </a:r>
            <a:endParaRPr lang="en-US" dirty="0"/>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a:p>
        </p:txBody>
      </p:sp>
      <p:sp>
        <p:nvSpPr>
          <p:cNvPr id="7" name="Obdélník 6"/>
          <p:cNvSpPr/>
          <p:nvPr/>
        </p:nvSpPr>
        <p:spPr>
          <a:xfrm>
            <a:off x="395536" y="1582341"/>
            <a:ext cx="8280920" cy="1754326"/>
          </a:xfrm>
          <a:prstGeom prst="rect">
            <a:avLst/>
          </a:prstGeom>
        </p:spPr>
        <p:txBody>
          <a:bodyPr wrap="square">
            <a:spAutoFit/>
          </a:bodyPr>
          <a:lstStyle/>
          <a:p>
            <a:pPr>
              <a:buFont typeface="Wingdings" pitchFamily="2" charset="2"/>
              <a:buNone/>
            </a:pPr>
            <a:endParaRPr lang="en-US" dirty="0">
              <a:solidFill>
                <a:srgbClr val="6699FF"/>
              </a:solidFill>
              <a:latin typeface="Courier New" pitchFamily="49" charset="0"/>
            </a:endParaRPr>
          </a:p>
          <a:p>
            <a:pPr>
              <a:buNone/>
            </a:pPr>
            <a:r>
              <a:rPr lang="en-US" b="1" dirty="0">
                <a:solidFill>
                  <a:srgbClr val="0000FF"/>
                </a:solidFill>
                <a:latin typeface="Courier New" pitchFamily="49" charset="0"/>
              </a:rPr>
              <a:t>return</a:t>
            </a:r>
            <a:r>
              <a:rPr lang="en-US" dirty="0">
                <a:latin typeface="Courier New" pitchFamily="49" charset="0"/>
              </a:rPr>
              <a:t> </a:t>
            </a:r>
          </a:p>
          <a:p>
            <a:pPr>
              <a:buNone/>
            </a:pPr>
            <a:r>
              <a:rPr lang="en-US" dirty="0">
                <a:latin typeface="Courier New" pitchFamily="49" charset="0"/>
              </a:rPr>
              <a:t>	</a:t>
            </a:r>
            <a:r>
              <a:rPr lang="en-US" dirty="0" err="1">
                <a:latin typeface="Courier New" pitchFamily="49" charset="0"/>
              </a:rPr>
              <a:t>pd</a:t>
            </a:r>
            <a:r>
              <a:rPr lang="en-US" dirty="0">
                <a:latin typeface="Courier New" pitchFamily="49" charset="0"/>
              </a:rPr>
              <a:t> * </a:t>
            </a:r>
            <a:r>
              <a:rPr lang="en-US" b="1" dirty="0" err="1">
                <a:latin typeface="Courier New" pitchFamily="49" charset="0"/>
              </a:rPr>
              <a:t>getDiffusePdf</a:t>
            </a:r>
            <a:r>
              <a:rPr lang="en-US" dirty="0">
                <a:latin typeface="Courier New" pitchFamily="49" charset="0"/>
              </a:rPr>
              <a:t>(</a:t>
            </a:r>
            <a:r>
              <a:rPr lang="en-US" dirty="0" err="1">
                <a:latin typeface="Courier New" pitchFamily="49" charset="0"/>
              </a:rPr>
              <a:t>genDir</a:t>
            </a:r>
            <a:r>
              <a:rPr lang="en-US" dirty="0">
                <a:latin typeface="Courier New" pitchFamily="49" charset="0"/>
              </a:rPr>
              <a:t>) + </a:t>
            </a:r>
          </a:p>
          <a:p>
            <a:pPr>
              <a:buNone/>
            </a:pPr>
            <a:r>
              <a:rPr lang="en-US" dirty="0">
                <a:latin typeface="Courier New" pitchFamily="49" charset="0"/>
              </a:rPr>
              <a:t>	</a:t>
            </a:r>
            <a:r>
              <a:rPr lang="en-US" dirty="0" err="1">
                <a:latin typeface="Courier New" pitchFamily="49" charset="0"/>
              </a:rPr>
              <a:t>ps</a:t>
            </a:r>
            <a:r>
              <a:rPr lang="en-US" dirty="0">
                <a:latin typeface="Courier New" pitchFamily="49" charset="0"/>
              </a:rPr>
              <a:t> * </a:t>
            </a:r>
            <a:r>
              <a:rPr lang="en-US" b="1" dirty="0" err="1">
                <a:latin typeface="Courier New" pitchFamily="49" charset="0"/>
              </a:rPr>
              <a:t>getSpecularPdf</a:t>
            </a:r>
            <a:r>
              <a:rPr lang="en-US" dirty="0">
                <a:latin typeface="Courier New" pitchFamily="49" charset="0"/>
              </a:rPr>
              <a:t>(</a:t>
            </a:r>
            <a:r>
              <a:rPr lang="en-US" dirty="0" err="1">
                <a:latin typeface="Courier New" pitchFamily="49" charset="0"/>
              </a:rPr>
              <a:t>incDir</a:t>
            </a:r>
            <a:r>
              <a:rPr lang="en-US" dirty="0">
                <a:latin typeface="Courier New" pitchFamily="49" charset="0"/>
              </a:rPr>
              <a:t>, </a:t>
            </a:r>
            <a:r>
              <a:rPr lang="en-US" dirty="0" err="1">
                <a:latin typeface="Courier New" pitchFamily="49" charset="0"/>
              </a:rPr>
              <a:t>genDir</a:t>
            </a:r>
            <a:r>
              <a:rPr lang="en-US" dirty="0">
                <a:latin typeface="Courier New" pitchFamily="49" charset="0"/>
              </a:rPr>
              <a:t>);</a:t>
            </a:r>
          </a:p>
          <a:p>
            <a:pPr>
              <a:buFont typeface="Wingdings" pitchFamily="2" charset="2"/>
              <a:buNone/>
            </a:pPr>
            <a:endParaRPr lang="en-US" dirty="0">
              <a:latin typeface="Courier New" pitchFamily="49" charset="0"/>
            </a:endParaRPr>
          </a:p>
          <a:p>
            <a:pPr>
              <a:buFont typeface="Wingdings" pitchFamily="2" charset="2"/>
              <a:buNone/>
            </a:pPr>
            <a:endParaRPr lang="en-US" dirty="0">
              <a:solidFill>
                <a:srgbClr val="6699FF"/>
              </a:solidFill>
              <a:latin typeface="Courier New" pitchFamily="49" charset="0"/>
            </a:endParaRPr>
          </a:p>
        </p:txBody>
      </p:sp>
      <p:cxnSp>
        <p:nvCxnSpPr>
          <p:cNvPr id="9" name="Přímá spojnice se šipkou 8"/>
          <p:cNvCxnSpPr/>
          <p:nvPr/>
        </p:nvCxnSpPr>
        <p:spPr>
          <a:xfrm flipV="1">
            <a:off x="3059832" y="2924944"/>
            <a:ext cx="0" cy="1872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641517" y="4838096"/>
            <a:ext cx="2858475" cy="369332"/>
          </a:xfrm>
          <a:prstGeom prst="rect">
            <a:avLst/>
          </a:prstGeom>
          <a:noFill/>
        </p:spPr>
        <p:txBody>
          <a:bodyPr wrap="none" rtlCol="0">
            <a:spAutoFit/>
          </a:bodyPr>
          <a:lstStyle/>
          <a:p>
            <a:r>
              <a:rPr lang="en-US" dirty="0">
                <a:latin typeface="+mj-lt"/>
              </a:rPr>
              <a:t>formulas from prev. slides</a:t>
            </a:r>
          </a:p>
        </p:txBody>
      </p:sp>
    </p:spTree>
    <p:extLst>
      <p:ext uri="{BB962C8B-B14F-4D97-AF65-F5344CB8AC3E}">
        <p14:creationId xmlns:p14="http://schemas.microsoft.com/office/powerpoint/2010/main" val="533160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Variance reduction methods for MC estimators</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35798311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reduction methods</a:t>
            </a:r>
          </a:p>
        </p:txBody>
      </p:sp>
      <p:sp>
        <p:nvSpPr>
          <p:cNvPr id="3" name="Content Placeholder 2"/>
          <p:cNvSpPr>
            <a:spLocks noGrp="1"/>
          </p:cNvSpPr>
          <p:nvPr>
            <p:ph idx="1"/>
          </p:nvPr>
        </p:nvSpPr>
        <p:spPr/>
        <p:txBody>
          <a:bodyPr/>
          <a:lstStyle/>
          <a:p>
            <a:r>
              <a:rPr lang="en-US" b="1" dirty="0"/>
              <a:t>Importance sampling</a:t>
            </a:r>
            <a:endParaRPr lang="cs-CZ" b="1" dirty="0"/>
          </a:p>
          <a:p>
            <a:pPr lvl="1"/>
            <a:r>
              <a:rPr lang="en-US" dirty="0"/>
              <a:t>The most commonly used method in light transport (</a:t>
            </a:r>
            <a:r>
              <a:rPr lang="cs-CZ" dirty="0"/>
              <a:t>most </a:t>
            </a:r>
            <a:r>
              <a:rPr lang="en-US" dirty="0"/>
              <a:t>often we use BRDF-proportional importance sampling)</a:t>
            </a:r>
          </a:p>
          <a:p>
            <a:pPr lvl="1"/>
            <a:endParaRPr lang="cs-CZ" dirty="0"/>
          </a:p>
          <a:p>
            <a:r>
              <a:rPr lang="en-US" b="1" dirty="0"/>
              <a:t>Control</a:t>
            </a:r>
            <a:r>
              <a:rPr lang="cs-CZ" b="1" dirty="0"/>
              <a:t> </a:t>
            </a:r>
            <a:r>
              <a:rPr lang="en-US" b="1" dirty="0"/>
              <a:t>variates</a:t>
            </a:r>
          </a:p>
          <a:p>
            <a:endParaRPr lang="cs-CZ" dirty="0"/>
          </a:p>
          <a:p>
            <a:r>
              <a:rPr lang="en-US" b="1" dirty="0"/>
              <a:t>Improved sample distribution</a:t>
            </a:r>
            <a:endParaRPr lang="cs-CZ" b="1" dirty="0"/>
          </a:p>
          <a:p>
            <a:pPr lvl="1"/>
            <a:r>
              <a:rPr lang="en-US" dirty="0"/>
              <a:t>Stratification</a:t>
            </a:r>
            <a:endParaRPr lang="cs-CZ" dirty="0"/>
          </a:p>
          <a:p>
            <a:pPr lvl="1"/>
            <a:r>
              <a:rPr lang="en-US" dirty="0"/>
              <a:t>quasi-Monte</a:t>
            </a:r>
            <a:r>
              <a:rPr lang="cs-CZ" dirty="0"/>
              <a:t> </a:t>
            </a:r>
            <a:r>
              <a:rPr lang="en-US" dirty="0"/>
              <a:t>Carlo</a:t>
            </a:r>
            <a:r>
              <a:rPr lang="cs-CZ" dirty="0"/>
              <a:t> (QMC)</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26</a:t>
            </a:fld>
            <a:endParaRPr lang="en-US" altLang="en-US"/>
          </a:p>
        </p:txBody>
      </p:sp>
    </p:spTree>
    <p:extLst>
      <p:ext uri="{BB962C8B-B14F-4D97-AF65-F5344CB8AC3E}">
        <p14:creationId xmlns:p14="http://schemas.microsoft.com/office/powerpoint/2010/main" val="408996166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ln/>
        </p:spPr>
        <p:txBody>
          <a:bodyPr/>
          <a:lstStyle/>
          <a:p>
            <a:r>
              <a:rPr lang="en-US" dirty="0"/>
              <a:t>Importance sampling</a:t>
            </a:r>
            <a:endParaRPr lang="cs-CZ" dirty="0">
              <a:latin typeface="Arial CE" charset="-18"/>
            </a:endParaRPr>
          </a:p>
        </p:txBody>
      </p:sp>
      <p:sp>
        <p:nvSpPr>
          <p:cNvPr id="29699" name="Rectangle 3"/>
          <p:cNvSpPr>
            <a:spLocks noChangeArrowheads="1"/>
          </p:cNvSpPr>
          <p:nvPr/>
        </p:nvSpPr>
        <p:spPr bwMode="auto">
          <a:xfrm>
            <a:off x="3719513" y="5578475"/>
            <a:ext cx="58990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1</a:t>
            </a:r>
          </a:p>
        </p:txBody>
      </p:sp>
      <p:sp>
        <p:nvSpPr>
          <p:cNvPr id="29700" name="Freeform 4"/>
          <p:cNvSpPr>
            <a:spLocks/>
          </p:cNvSpPr>
          <p:nvPr/>
        </p:nvSpPr>
        <p:spPr bwMode="auto">
          <a:xfrm>
            <a:off x="1981200" y="2438400"/>
            <a:ext cx="4954588" cy="3049588"/>
          </a:xfrm>
          <a:custGeom>
            <a:avLst/>
            <a:gdLst/>
            <a:ahLst/>
            <a:cxnLst>
              <a:cxn ang="0">
                <a:pos x="0" y="1392"/>
              </a:cxn>
              <a:cxn ang="0">
                <a:pos x="192" y="816"/>
              </a:cxn>
              <a:cxn ang="0">
                <a:pos x="432" y="336"/>
              </a:cxn>
              <a:cxn ang="0">
                <a:pos x="720" y="48"/>
              </a:cxn>
              <a:cxn ang="0">
                <a:pos x="864" y="0"/>
              </a:cxn>
              <a:cxn ang="0">
                <a:pos x="960" y="0"/>
              </a:cxn>
              <a:cxn ang="0">
                <a:pos x="1104" y="48"/>
              </a:cxn>
              <a:cxn ang="0">
                <a:pos x="1248" y="192"/>
              </a:cxn>
              <a:cxn ang="0">
                <a:pos x="1392" y="432"/>
              </a:cxn>
              <a:cxn ang="0">
                <a:pos x="1536" y="576"/>
              </a:cxn>
              <a:cxn ang="0">
                <a:pos x="1680" y="624"/>
              </a:cxn>
              <a:cxn ang="0">
                <a:pos x="1824" y="624"/>
              </a:cxn>
              <a:cxn ang="0">
                <a:pos x="1968" y="528"/>
              </a:cxn>
              <a:cxn ang="0">
                <a:pos x="2064" y="480"/>
              </a:cxn>
              <a:cxn ang="0">
                <a:pos x="2208" y="480"/>
              </a:cxn>
              <a:cxn ang="0">
                <a:pos x="2352" y="480"/>
              </a:cxn>
              <a:cxn ang="0">
                <a:pos x="2448" y="528"/>
              </a:cxn>
              <a:cxn ang="0">
                <a:pos x="2592" y="624"/>
              </a:cxn>
              <a:cxn ang="0">
                <a:pos x="2736" y="768"/>
              </a:cxn>
              <a:cxn ang="0">
                <a:pos x="2832" y="912"/>
              </a:cxn>
              <a:cxn ang="0">
                <a:pos x="2928" y="1104"/>
              </a:cxn>
              <a:cxn ang="0">
                <a:pos x="3024" y="1200"/>
              </a:cxn>
              <a:cxn ang="0">
                <a:pos x="3120" y="1248"/>
              </a:cxn>
              <a:cxn ang="0">
                <a:pos x="3120" y="1920"/>
              </a:cxn>
              <a:cxn ang="0">
                <a:pos x="0" y="1920"/>
              </a:cxn>
              <a:cxn ang="0">
                <a:pos x="0" y="1392"/>
              </a:cxn>
            </a:cxnLst>
            <a:rect l="0" t="0" r="r" b="b"/>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pct25">
            <a:fgClr>
              <a:srgbClr val="FFC5C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29701" name="Rectangle 5"/>
          <p:cNvSpPr>
            <a:spLocks noChangeArrowheads="1"/>
          </p:cNvSpPr>
          <p:nvPr/>
        </p:nvSpPr>
        <p:spPr bwMode="auto">
          <a:xfrm>
            <a:off x="1993900" y="1993900"/>
            <a:ext cx="4927600" cy="3479800"/>
          </a:xfrm>
          <a:prstGeom prst="rect">
            <a:avLst/>
          </a:prstGeom>
          <a:noFill/>
          <a:ln w="254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flipV="1">
            <a:off x="3886200" y="2662238"/>
            <a:ext cx="0" cy="2830512"/>
          </a:xfrm>
          <a:prstGeom prst="line">
            <a:avLst/>
          </a:prstGeom>
          <a:noFill/>
          <a:ln w="12700">
            <a:solidFill>
              <a:schemeClr val="tx1"/>
            </a:solidFill>
            <a:round/>
            <a:headEnd/>
            <a:tailEnd type="triangle" w="med" len="med"/>
          </a:ln>
          <a:effectLst/>
        </p:spPr>
        <p:txBody>
          <a:bodyPr/>
          <a:lstStyle/>
          <a:p>
            <a:endParaRPr lang="en-US"/>
          </a:p>
        </p:txBody>
      </p:sp>
      <p:sp>
        <p:nvSpPr>
          <p:cNvPr id="29703" name="Rectangle 7"/>
          <p:cNvSpPr>
            <a:spLocks noChangeArrowheads="1"/>
          </p:cNvSpPr>
          <p:nvPr/>
        </p:nvSpPr>
        <p:spPr bwMode="auto">
          <a:xfrm>
            <a:off x="6081713" y="2987675"/>
            <a:ext cx="733425"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f(x)</a:t>
            </a:r>
            <a:endParaRPr lang="cs-CZ" sz="2800" b="1">
              <a:latin typeface="Arial CE" charset="-18"/>
            </a:endParaRPr>
          </a:p>
        </p:txBody>
      </p:sp>
      <p:sp>
        <p:nvSpPr>
          <p:cNvPr id="29704" name="Rectangle 8"/>
          <p:cNvSpPr>
            <a:spLocks noChangeArrowheads="1"/>
          </p:cNvSpPr>
          <p:nvPr/>
        </p:nvSpPr>
        <p:spPr bwMode="auto">
          <a:xfrm>
            <a:off x="18907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29705" name="Rectangle 9"/>
          <p:cNvSpPr>
            <a:spLocks noChangeArrowheads="1"/>
          </p:cNvSpPr>
          <p:nvPr/>
        </p:nvSpPr>
        <p:spPr bwMode="auto">
          <a:xfrm>
            <a:off x="66151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29706" name="Freeform 10"/>
          <p:cNvSpPr>
            <a:spLocks/>
          </p:cNvSpPr>
          <p:nvPr/>
        </p:nvSpPr>
        <p:spPr bwMode="auto">
          <a:xfrm>
            <a:off x="1981200" y="4038600"/>
            <a:ext cx="4954588" cy="915988"/>
          </a:xfrm>
          <a:custGeom>
            <a:avLst/>
            <a:gdLst/>
            <a:ahLst/>
            <a:cxnLst>
              <a:cxn ang="0">
                <a:pos x="0" y="576"/>
              </a:cxn>
              <a:cxn ang="0">
                <a:pos x="336" y="288"/>
              </a:cxn>
              <a:cxn ang="0">
                <a:pos x="624" y="96"/>
              </a:cxn>
              <a:cxn ang="0">
                <a:pos x="864" y="0"/>
              </a:cxn>
              <a:cxn ang="0">
                <a:pos x="1104" y="0"/>
              </a:cxn>
              <a:cxn ang="0">
                <a:pos x="1392" y="48"/>
              </a:cxn>
              <a:cxn ang="0">
                <a:pos x="1677" y="86"/>
              </a:cxn>
              <a:cxn ang="0">
                <a:pos x="1872" y="96"/>
              </a:cxn>
              <a:cxn ang="0">
                <a:pos x="2109" y="102"/>
              </a:cxn>
              <a:cxn ang="0">
                <a:pos x="2307" y="115"/>
              </a:cxn>
              <a:cxn ang="0">
                <a:pos x="2496" y="144"/>
              </a:cxn>
              <a:cxn ang="0">
                <a:pos x="2832" y="240"/>
              </a:cxn>
              <a:cxn ang="0">
                <a:pos x="3072" y="288"/>
              </a:cxn>
              <a:cxn ang="0">
                <a:pos x="3120" y="288"/>
              </a:cxn>
            </a:cxnLst>
            <a:rect l="0" t="0" r="r" b="b"/>
            <a:pathLst>
              <a:path w="3121" h="577">
                <a:moveTo>
                  <a:pt x="0" y="576"/>
                </a:moveTo>
                <a:lnTo>
                  <a:pt x="336" y="288"/>
                </a:lnTo>
                <a:lnTo>
                  <a:pt x="624" y="96"/>
                </a:lnTo>
                <a:lnTo>
                  <a:pt x="864" y="0"/>
                </a:lnTo>
                <a:lnTo>
                  <a:pt x="1104" y="0"/>
                </a:lnTo>
                <a:lnTo>
                  <a:pt x="1392" y="48"/>
                </a:lnTo>
                <a:lnTo>
                  <a:pt x="1677" y="86"/>
                </a:lnTo>
                <a:lnTo>
                  <a:pt x="1872" y="96"/>
                </a:lnTo>
                <a:lnTo>
                  <a:pt x="2109" y="102"/>
                </a:lnTo>
                <a:lnTo>
                  <a:pt x="2307" y="115"/>
                </a:lnTo>
                <a:lnTo>
                  <a:pt x="2496" y="144"/>
                </a:lnTo>
                <a:lnTo>
                  <a:pt x="2832" y="240"/>
                </a:lnTo>
                <a:lnTo>
                  <a:pt x="3072" y="288"/>
                </a:lnTo>
                <a:lnTo>
                  <a:pt x="3120" y="288"/>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9707" name="Rectangle 11"/>
          <p:cNvSpPr>
            <a:spLocks noChangeArrowheads="1"/>
          </p:cNvSpPr>
          <p:nvPr/>
        </p:nvSpPr>
        <p:spPr bwMode="auto">
          <a:xfrm>
            <a:off x="6157913" y="4511675"/>
            <a:ext cx="833437"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p(x)</a:t>
            </a:r>
            <a:endParaRPr lang="cs-CZ" sz="2800" b="1">
              <a:latin typeface="Arial CE" charset="-18"/>
            </a:endParaRPr>
          </a:p>
        </p:txBody>
      </p:sp>
      <p:sp>
        <p:nvSpPr>
          <p:cNvPr id="29708" name="Rectangle 12"/>
          <p:cNvSpPr>
            <a:spLocks noChangeArrowheads="1"/>
          </p:cNvSpPr>
          <p:nvPr/>
        </p:nvSpPr>
        <p:spPr bwMode="auto">
          <a:xfrm>
            <a:off x="4938713" y="5578475"/>
            <a:ext cx="623570"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2</a:t>
            </a:r>
          </a:p>
        </p:txBody>
      </p:sp>
      <p:sp>
        <p:nvSpPr>
          <p:cNvPr id="29709" name="Line 13"/>
          <p:cNvSpPr>
            <a:spLocks noChangeShapeType="1"/>
          </p:cNvSpPr>
          <p:nvPr/>
        </p:nvSpPr>
        <p:spPr bwMode="auto">
          <a:xfrm flipV="1">
            <a:off x="5181600" y="3249613"/>
            <a:ext cx="0" cy="2241550"/>
          </a:xfrm>
          <a:prstGeom prst="line">
            <a:avLst/>
          </a:prstGeom>
          <a:noFill/>
          <a:ln w="12700">
            <a:solidFill>
              <a:schemeClr val="tx1"/>
            </a:solidFill>
            <a:round/>
            <a:headEnd/>
            <a:tailEnd type="triangle" w="med" len="med"/>
          </a:ln>
          <a:effectLst/>
        </p:spPr>
        <p:txBody>
          <a:bodyPr/>
          <a:lstStyle/>
          <a:p>
            <a:endParaRPr lang="en-US"/>
          </a:p>
        </p:txBody>
      </p:sp>
      <p:sp>
        <p:nvSpPr>
          <p:cNvPr id="29710" name="Rectangle 14"/>
          <p:cNvSpPr>
            <a:spLocks noChangeArrowheads="1"/>
          </p:cNvSpPr>
          <p:nvPr/>
        </p:nvSpPr>
        <p:spPr bwMode="auto">
          <a:xfrm>
            <a:off x="3338513" y="5578475"/>
            <a:ext cx="62196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3</a:t>
            </a:r>
          </a:p>
        </p:txBody>
      </p:sp>
      <p:sp>
        <p:nvSpPr>
          <p:cNvPr id="29711" name="Line 15"/>
          <p:cNvSpPr>
            <a:spLocks noChangeShapeType="1"/>
          </p:cNvSpPr>
          <p:nvPr/>
        </p:nvSpPr>
        <p:spPr bwMode="auto">
          <a:xfrm flipV="1">
            <a:off x="3505200" y="2433638"/>
            <a:ext cx="0" cy="3059112"/>
          </a:xfrm>
          <a:prstGeom prst="line">
            <a:avLst/>
          </a:prstGeom>
          <a:noFill/>
          <a:ln w="12700">
            <a:solidFill>
              <a:schemeClr val="tx1"/>
            </a:solidFill>
            <a:round/>
            <a:headEnd/>
            <a:tailEnd type="triangle" w="med" len="med"/>
          </a:ln>
          <a:effectLst/>
        </p:spPr>
        <p:txBody>
          <a:bodyPr/>
          <a:lstStyle/>
          <a:p>
            <a:endParaRPr lang="en-US"/>
          </a:p>
        </p:txBody>
      </p:sp>
      <p:sp>
        <p:nvSpPr>
          <p:cNvPr id="29712" name="Rectangle 16"/>
          <p:cNvSpPr>
            <a:spLocks noChangeArrowheads="1"/>
          </p:cNvSpPr>
          <p:nvPr/>
        </p:nvSpPr>
        <p:spPr bwMode="auto">
          <a:xfrm>
            <a:off x="44053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4</a:t>
            </a:r>
          </a:p>
        </p:txBody>
      </p:sp>
      <p:sp>
        <p:nvSpPr>
          <p:cNvPr id="29713" name="Line 17"/>
          <p:cNvSpPr>
            <a:spLocks noChangeShapeType="1"/>
          </p:cNvSpPr>
          <p:nvPr/>
        </p:nvSpPr>
        <p:spPr bwMode="auto">
          <a:xfrm flipV="1">
            <a:off x="4572000" y="3424238"/>
            <a:ext cx="0" cy="2068512"/>
          </a:xfrm>
          <a:prstGeom prst="line">
            <a:avLst/>
          </a:prstGeom>
          <a:noFill/>
          <a:ln w="12700">
            <a:solidFill>
              <a:schemeClr val="tx1"/>
            </a:solidFill>
            <a:round/>
            <a:headEnd/>
            <a:tailEnd type="triangle" w="med" len="med"/>
          </a:ln>
          <a:effectLst/>
        </p:spPr>
        <p:txBody>
          <a:bodyPr/>
          <a:lstStyle/>
          <a:p>
            <a:endParaRPr lang="en-US"/>
          </a:p>
        </p:txBody>
      </p:sp>
      <p:sp>
        <p:nvSpPr>
          <p:cNvPr id="29714" name="Rectangle 18"/>
          <p:cNvSpPr>
            <a:spLocks noChangeArrowheads="1"/>
          </p:cNvSpPr>
          <p:nvPr/>
        </p:nvSpPr>
        <p:spPr bwMode="auto">
          <a:xfrm>
            <a:off x="2728913" y="5578475"/>
            <a:ext cx="615554"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5</a:t>
            </a:r>
          </a:p>
        </p:txBody>
      </p:sp>
      <p:sp>
        <p:nvSpPr>
          <p:cNvPr id="29715" name="Line 19"/>
          <p:cNvSpPr>
            <a:spLocks noChangeShapeType="1"/>
          </p:cNvSpPr>
          <p:nvPr/>
        </p:nvSpPr>
        <p:spPr bwMode="auto">
          <a:xfrm flipV="1">
            <a:off x="2895600" y="2738438"/>
            <a:ext cx="0" cy="2754312"/>
          </a:xfrm>
          <a:prstGeom prst="line">
            <a:avLst/>
          </a:prstGeom>
          <a:noFill/>
          <a:ln w="12700">
            <a:solidFill>
              <a:schemeClr val="tx1"/>
            </a:solidFill>
            <a:round/>
            <a:headEnd/>
            <a:tailEnd type="triangle" w="med" len="med"/>
          </a:ln>
          <a:effectLst/>
        </p:spPr>
        <p:txBody>
          <a:bodyPr/>
          <a:lstStyle/>
          <a:p>
            <a:endParaRPr lang="en-US"/>
          </a:p>
        </p:txBody>
      </p:sp>
      <p:sp>
        <p:nvSpPr>
          <p:cNvPr id="29716" name="Rectangle 20"/>
          <p:cNvSpPr>
            <a:spLocks noChangeArrowheads="1"/>
          </p:cNvSpPr>
          <p:nvPr/>
        </p:nvSpPr>
        <p:spPr bwMode="auto">
          <a:xfrm>
            <a:off x="57769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6</a:t>
            </a:r>
          </a:p>
        </p:txBody>
      </p:sp>
      <p:sp>
        <p:nvSpPr>
          <p:cNvPr id="29717" name="Line 21"/>
          <p:cNvSpPr>
            <a:spLocks noChangeShapeType="1"/>
          </p:cNvSpPr>
          <p:nvPr/>
        </p:nvSpPr>
        <p:spPr bwMode="auto">
          <a:xfrm flipV="1">
            <a:off x="5943600" y="3348038"/>
            <a:ext cx="0" cy="2144712"/>
          </a:xfrm>
          <a:prstGeom prst="line">
            <a:avLst/>
          </a:prstGeom>
          <a:noFill/>
          <a:ln w="1270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27</a:t>
            </a:fld>
            <a:endParaRPr lang="en-US" altLang="en-US"/>
          </a:p>
        </p:txBody>
      </p:sp>
    </p:spTree>
    <p:extLst>
      <p:ext uri="{BB962C8B-B14F-4D97-AF65-F5344CB8AC3E}">
        <p14:creationId xmlns:p14="http://schemas.microsoft.com/office/powerpoint/2010/main" val="7012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sampling</a:t>
            </a:r>
          </a:p>
        </p:txBody>
      </p:sp>
      <p:sp>
        <p:nvSpPr>
          <p:cNvPr id="3" name="Content Placeholder 2"/>
          <p:cNvSpPr>
            <a:spLocks noGrp="1"/>
          </p:cNvSpPr>
          <p:nvPr>
            <p:ph idx="1"/>
          </p:nvPr>
        </p:nvSpPr>
        <p:spPr/>
        <p:txBody>
          <a:bodyPr/>
          <a:lstStyle/>
          <a:p>
            <a:pPr>
              <a:lnSpc>
                <a:spcPct val="95000"/>
              </a:lnSpc>
              <a:spcBef>
                <a:spcPct val="75000"/>
              </a:spcBef>
              <a:buClr>
                <a:schemeClr val="accent1"/>
              </a:buClr>
              <a:buSzPct val="90000"/>
            </a:pPr>
            <a:r>
              <a:rPr lang="en-US" dirty="0"/>
              <a:t>Parts of the integration domain with high value of the integrand </a:t>
            </a:r>
            <a:r>
              <a:rPr lang="en-US" i="1" dirty="0"/>
              <a:t>f</a:t>
            </a:r>
            <a:r>
              <a:rPr lang="en-US" dirty="0"/>
              <a:t> are more important</a:t>
            </a:r>
          </a:p>
          <a:p>
            <a:pPr lvl="1">
              <a:lnSpc>
                <a:spcPct val="95000"/>
              </a:lnSpc>
              <a:spcBef>
                <a:spcPct val="10000"/>
              </a:spcBef>
              <a:buSzPct val="75000"/>
            </a:pPr>
            <a:r>
              <a:rPr lang="en-US" dirty="0"/>
              <a:t>Samples from these areas have higher impact on the result</a:t>
            </a:r>
            <a:endParaRPr lang="cs-CZ" dirty="0"/>
          </a:p>
          <a:p>
            <a:pPr lvl="1">
              <a:lnSpc>
                <a:spcPct val="95000"/>
              </a:lnSpc>
              <a:spcBef>
                <a:spcPct val="10000"/>
              </a:spcBef>
              <a:buSzPct val="75000"/>
            </a:pPr>
            <a:endParaRPr lang="cs-CZ" dirty="0"/>
          </a:p>
          <a:p>
            <a:pPr>
              <a:lnSpc>
                <a:spcPct val="95000"/>
              </a:lnSpc>
              <a:spcBef>
                <a:spcPct val="10000"/>
              </a:spcBef>
              <a:buSzPct val="75000"/>
            </a:pPr>
            <a:r>
              <a:rPr lang="en-US" b="1" dirty="0"/>
              <a:t>Importance</a:t>
            </a:r>
            <a:r>
              <a:rPr lang="cs-CZ" b="1" dirty="0"/>
              <a:t> </a:t>
            </a:r>
            <a:r>
              <a:rPr lang="en-US" b="1" dirty="0"/>
              <a:t>sampling</a:t>
            </a:r>
            <a:r>
              <a:rPr lang="cs-CZ" dirty="0"/>
              <a:t> </a:t>
            </a:r>
            <a:r>
              <a:rPr lang="en-US" dirty="0"/>
              <a:t>places samples preferentially to these areas</a:t>
            </a:r>
            <a:endParaRPr lang="cs-CZ" dirty="0"/>
          </a:p>
          <a:p>
            <a:pPr lvl="1">
              <a:lnSpc>
                <a:spcPct val="95000"/>
              </a:lnSpc>
              <a:spcBef>
                <a:spcPct val="10000"/>
              </a:spcBef>
              <a:buSzPct val="75000"/>
            </a:pPr>
            <a:endParaRPr lang="cs-CZ" dirty="0"/>
          </a:p>
          <a:p>
            <a:pPr lvl="1">
              <a:lnSpc>
                <a:spcPct val="95000"/>
              </a:lnSpc>
              <a:spcBef>
                <a:spcPct val="10000"/>
              </a:spcBef>
              <a:buSzPct val="75000"/>
            </a:pPr>
            <a:r>
              <a:rPr lang="en-US" dirty="0"/>
              <a:t>I.e. the </a:t>
            </a:r>
            <a:r>
              <a:rPr lang="cs-CZ" b="1" dirty="0" err="1"/>
              <a:t>pdf</a:t>
            </a:r>
            <a:r>
              <a:rPr lang="cs-CZ" dirty="0"/>
              <a:t> </a:t>
            </a:r>
            <a:r>
              <a:rPr lang="cs-CZ" i="1" dirty="0"/>
              <a:t>p</a:t>
            </a:r>
            <a:r>
              <a:rPr lang="cs-CZ" dirty="0"/>
              <a:t> </a:t>
            </a:r>
            <a:r>
              <a:rPr lang="en-US" dirty="0"/>
              <a:t>is “similar” to the integrand </a:t>
            </a:r>
            <a:r>
              <a:rPr lang="en-US" i="1" dirty="0"/>
              <a:t>f</a:t>
            </a:r>
            <a:endParaRPr lang="cs-CZ" i="1" dirty="0"/>
          </a:p>
          <a:p>
            <a:pPr>
              <a:lnSpc>
                <a:spcPct val="95000"/>
              </a:lnSpc>
              <a:spcBef>
                <a:spcPct val="10000"/>
              </a:spcBef>
              <a:buSzPct val="75000"/>
            </a:pPr>
            <a:endParaRPr lang="cs-CZ" dirty="0"/>
          </a:p>
          <a:p>
            <a:pPr>
              <a:lnSpc>
                <a:spcPct val="95000"/>
              </a:lnSpc>
              <a:spcBef>
                <a:spcPct val="10000"/>
              </a:spcBef>
              <a:buSzPct val="75000"/>
            </a:pPr>
            <a:r>
              <a:rPr lang="en-US" b="1" dirty="0"/>
              <a:t>Decreases variance</a:t>
            </a:r>
            <a:r>
              <a:rPr lang="en-US" dirty="0"/>
              <a:t> while keeping unbiasedness</a:t>
            </a:r>
            <a:endParaRPr lang="cs-CZ" dirty="0"/>
          </a:p>
          <a:p>
            <a:pPr>
              <a:lnSpc>
                <a:spcPct val="95000"/>
              </a:lnSpc>
              <a:spcBef>
                <a:spcPct val="10000"/>
              </a:spcBef>
              <a:buSzPct val="75000"/>
            </a:pPr>
            <a:endParaRPr lang="cs-CZ" dirty="0"/>
          </a:p>
          <a:p>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28</a:t>
            </a:fld>
            <a:endParaRPr lang="en-US" altLang="en-US"/>
          </a:p>
        </p:txBody>
      </p:sp>
    </p:spTree>
    <p:extLst>
      <p:ext uri="{BB962C8B-B14F-4D97-AF65-F5344CB8AC3E}">
        <p14:creationId xmlns:p14="http://schemas.microsoft.com/office/powerpoint/2010/main" val="3929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lstStyle/>
          <a:p>
            <a:r>
              <a:rPr lang="en-US" dirty="0"/>
              <a:t>Control variates</a:t>
            </a:r>
            <a:endParaRPr lang="cs-CZ" dirty="0">
              <a:latin typeface="Arial CE" charset="-18"/>
            </a:endParaRPr>
          </a:p>
        </p:txBody>
      </p:sp>
      <p:sp>
        <p:nvSpPr>
          <p:cNvPr id="44035" name="Freeform 3"/>
          <p:cNvSpPr>
            <a:spLocks/>
          </p:cNvSpPr>
          <p:nvPr/>
        </p:nvSpPr>
        <p:spPr bwMode="auto">
          <a:xfrm>
            <a:off x="1371600" y="1981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4036" name="Rectangle 4"/>
          <p:cNvSpPr>
            <a:spLocks noChangeArrowheads="1"/>
          </p:cNvSpPr>
          <p:nvPr/>
        </p:nvSpPr>
        <p:spPr bwMode="auto">
          <a:xfrm>
            <a:off x="1384300" y="1765300"/>
            <a:ext cx="6070600" cy="3937000"/>
          </a:xfrm>
          <a:prstGeom prst="rect">
            <a:avLst/>
          </a:prstGeom>
          <a:noFill/>
          <a:ln w="25400">
            <a:solidFill>
              <a:schemeClr val="tx1"/>
            </a:solidFill>
            <a:miter lim="800000"/>
            <a:headEnd/>
            <a:tailEnd/>
          </a:ln>
        </p:spPr>
        <p:txBody>
          <a:bodyPr wrap="none" anchor="ctr"/>
          <a:lstStyle/>
          <a:p>
            <a:endParaRPr lang="en-US"/>
          </a:p>
        </p:txBody>
      </p:sp>
      <p:sp>
        <p:nvSpPr>
          <p:cNvPr id="44037" name="Rectangle 5"/>
          <p:cNvSpPr>
            <a:spLocks noChangeArrowheads="1"/>
          </p:cNvSpPr>
          <p:nvPr/>
        </p:nvSpPr>
        <p:spPr bwMode="auto">
          <a:xfrm>
            <a:off x="3262313" y="2073275"/>
            <a:ext cx="733425" cy="515938"/>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f(x)</a:t>
            </a:r>
            <a:endParaRPr lang="cs-CZ" sz="2800" b="1">
              <a:latin typeface="Arial CE" charset="-18"/>
            </a:endParaRPr>
          </a:p>
        </p:txBody>
      </p:sp>
      <p:sp>
        <p:nvSpPr>
          <p:cNvPr id="44038" name="Rectangle 6"/>
          <p:cNvSpPr>
            <a:spLocks noChangeArrowheads="1"/>
          </p:cNvSpPr>
          <p:nvPr/>
        </p:nvSpPr>
        <p:spPr bwMode="auto">
          <a:xfrm>
            <a:off x="1220788"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39" name="Rectangle 7"/>
          <p:cNvSpPr>
            <a:spLocks noChangeArrowheads="1"/>
          </p:cNvSpPr>
          <p:nvPr/>
        </p:nvSpPr>
        <p:spPr bwMode="auto">
          <a:xfrm>
            <a:off x="7300913"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4040" name="Line 8"/>
          <p:cNvSpPr>
            <a:spLocks noChangeShapeType="1"/>
          </p:cNvSpPr>
          <p:nvPr/>
        </p:nvSpPr>
        <p:spPr bwMode="auto">
          <a:xfrm>
            <a:off x="1385888" y="4876800"/>
            <a:ext cx="6069012" cy="0"/>
          </a:xfrm>
          <a:prstGeom prst="line">
            <a:avLst/>
          </a:prstGeom>
          <a:noFill/>
          <a:ln w="25400">
            <a:solidFill>
              <a:schemeClr val="tx1"/>
            </a:solidFill>
            <a:round/>
            <a:headEnd/>
            <a:tailEnd/>
          </a:ln>
        </p:spPr>
        <p:txBody>
          <a:bodyPr/>
          <a:lstStyle/>
          <a:p>
            <a:endParaRPr lang="en-US"/>
          </a:p>
        </p:txBody>
      </p:sp>
      <p:sp>
        <p:nvSpPr>
          <p:cNvPr id="44041" name="Rectangle 9"/>
          <p:cNvSpPr>
            <a:spLocks noChangeArrowheads="1"/>
          </p:cNvSpPr>
          <p:nvPr/>
        </p:nvSpPr>
        <p:spPr bwMode="auto">
          <a:xfrm>
            <a:off x="992188" y="4649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42" name="Freeform 10"/>
          <p:cNvSpPr>
            <a:spLocks/>
          </p:cNvSpPr>
          <p:nvPr/>
        </p:nvSpPr>
        <p:spPr bwMode="auto">
          <a:xfrm>
            <a:off x="1371600" y="3352800"/>
            <a:ext cx="6097588" cy="1373188"/>
          </a:xfrm>
          <a:custGeom>
            <a:avLst/>
            <a:gdLst>
              <a:gd name="T0" fmla="*/ 0 w 3841"/>
              <a:gd name="T1" fmla="*/ 864 h 865"/>
              <a:gd name="T2" fmla="*/ 192 w 3841"/>
              <a:gd name="T3" fmla="*/ 624 h 865"/>
              <a:gd name="T4" fmla="*/ 432 w 3841"/>
              <a:gd name="T5" fmla="*/ 336 h 865"/>
              <a:gd name="T6" fmla="*/ 720 w 3841"/>
              <a:gd name="T7" fmla="*/ 96 h 865"/>
              <a:gd name="T8" fmla="*/ 1008 w 3841"/>
              <a:gd name="T9" fmla="*/ 0 h 865"/>
              <a:gd name="T10" fmla="*/ 1344 w 3841"/>
              <a:gd name="T11" fmla="*/ 0 h 865"/>
              <a:gd name="T12" fmla="*/ 1632 w 3841"/>
              <a:gd name="T13" fmla="*/ 96 h 865"/>
              <a:gd name="T14" fmla="*/ 1872 w 3841"/>
              <a:gd name="T15" fmla="*/ 240 h 865"/>
              <a:gd name="T16" fmla="*/ 2064 w 3841"/>
              <a:gd name="T17" fmla="*/ 288 h 865"/>
              <a:gd name="T18" fmla="*/ 2208 w 3841"/>
              <a:gd name="T19" fmla="*/ 240 h 865"/>
              <a:gd name="T20" fmla="*/ 2496 w 3841"/>
              <a:gd name="T21" fmla="*/ 96 h 865"/>
              <a:gd name="T22" fmla="*/ 2688 w 3841"/>
              <a:gd name="T23" fmla="*/ 48 h 865"/>
              <a:gd name="T24" fmla="*/ 2880 w 3841"/>
              <a:gd name="T25" fmla="*/ 48 h 865"/>
              <a:gd name="T26" fmla="*/ 3120 w 3841"/>
              <a:gd name="T27" fmla="*/ 192 h 865"/>
              <a:gd name="T28" fmla="*/ 3504 w 3841"/>
              <a:gd name="T29" fmla="*/ 480 h 865"/>
              <a:gd name="T30" fmla="*/ 3840 w 3841"/>
              <a:gd name="T31" fmla="*/ 768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1"/>
              <a:gd name="T49" fmla="*/ 0 h 865"/>
              <a:gd name="T50" fmla="*/ 3841 w 3841"/>
              <a:gd name="T51" fmla="*/ 865 h 8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1" h="865">
                <a:moveTo>
                  <a:pt x="0" y="864"/>
                </a:moveTo>
                <a:lnTo>
                  <a:pt x="192" y="624"/>
                </a:lnTo>
                <a:lnTo>
                  <a:pt x="432" y="336"/>
                </a:lnTo>
                <a:lnTo>
                  <a:pt x="720" y="96"/>
                </a:lnTo>
                <a:lnTo>
                  <a:pt x="1008" y="0"/>
                </a:lnTo>
                <a:lnTo>
                  <a:pt x="1344" y="0"/>
                </a:lnTo>
                <a:lnTo>
                  <a:pt x="1632" y="96"/>
                </a:lnTo>
                <a:lnTo>
                  <a:pt x="1872" y="240"/>
                </a:lnTo>
                <a:lnTo>
                  <a:pt x="2064" y="288"/>
                </a:lnTo>
                <a:lnTo>
                  <a:pt x="2208" y="240"/>
                </a:lnTo>
                <a:lnTo>
                  <a:pt x="2496" y="96"/>
                </a:lnTo>
                <a:lnTo>
                  <a:pt x="2688" y="48"/>
                </a:lnTo>
                <a:lnTo>
                  <a:pt x="2880" y="48"/>
                </a:lnTo>
                <a:lnTo>
                  <a:pt x="3120" y="192"/>
                </a:lnTo>
                <a:lnTo>
                  <a:pt x="3504" y="480"/>
                </a:lnTo>
                <a:lnTo>
                  <a:pt x="3840" y="76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4043" name="Rectangle 11"/>
          <p:cNvSpPr>
            <a:spLocks noChangeArrowheads="1"/>
          </p:cNvSpPr>
          <p:nvPr/>
        </p:nvSpPr>
        <p:spPr bwMode="auto">
          <a:xfrm>
            <a:off x="4252913" y="3063875"/>
            <a:ext cx="833437" cy="515938"/>
          </a:xfrm>
          <a:prstGeom prst="rect">
            <a:avLst/>
          </a:prstGeom>
          <a:noFill/>
          <a:ln w="12700">
            <a:noFill/>
            <a:miter lim="800000"/>
            <a:headEnd/>
            <a:tailEnd/>
          </a:ln>
        </p:spPr>
        <p:txBody>
          <a:bodyPr wrap="none" lIns="90488" tIns="44450" rIns="90488" bIns="44450">
            <a:spAutoFit/>
          </a:bodyPr>
          <a:lstStyle/>
          <a:p>
            <a:r>
              <a:rPr lang="cs-CZ" sz="2800" b="1">
                <a:solidFill>
                  <a:srgbClr val="B50069"/>
                </a:solidFill>
                <a:latin typeface="Arial" pitchFamily="34" charset="0"/>
              </a:rPr>
              <a:t>g(x)</a:t>
            </a:r>
            <a:endParaRPr lang="cs-CZ" sz="2800" b="1">
              <a:solidFill>
                <a:srgbClr val="B50069"/>
              </a:solidFill>
              <a:latin typeface="Arial CE" charset="-18"/>
            </a:endParaRPr>
          </a:p>
        </p:txBody>
      </p:sp>
      <p:sp>
        <p:nvSpPr>
          <p:cNvPr id="44044" name="Freeform 12"/>
          <p:cNvSpPr>
            <a:spLocks/>
          </p:cNvSpPr>
          <p:nvPr/>
        </p:nvSpPr>
        <p:spPr bwMode="auto">
          <a:xfrm>
            <a:off x="1371600" y="3886200"/>
            <a:ext cx="6097588" cy="1449388"/>
          </a:xfrm>
          <a:custGeom>
            <a:avLst/>
            <a:gdLst>
              <a:gd name="T0" fmla="*/ 0 w 3841"/>
              <a:gd name="T1" fmla="*/ 720 h 913"/>
              <a:gd name="T2" fmla="*/ 179 w 3841"/>
              <a:gd name="T3" fmla="*/ 762 h 913"/>
              <a:gd name="T4" fmla="*/ 352 w 3841"/>
              <a:gd name="T5" fmla="*/ 755 h 913"/>
              <a:gd name="T6" fmla="*/ 515 w 3841"/>
              <a:gd name="T7" fmla="*/ 627 h 913"/>
              <a:gd name="T8" fmla="*/ 768 w 3841"/>
              <a:gd name="T9" fmla="*/ 192 h 913"/>
              <a:gd name="T10" fmla="*/ 912 w 3841"/>
              <a:gd name="T11" fmla="*/ 0 h 913"/>
              <a:gd name="T12" fmla="*/ 1014 w 3841"/>
              <a:gd name="T13" fmla="*/ 0 h 913"/>
              <a:gd name="T14" fmla="*/ 1139 w 3841"/>
              <a:gd name="T15" fmla="*/ 96 h 913"/>
              <a:gd name="T16" fmla="*/ 1248 w 3841"/>
              <a:gd name="T17" fmla="*/ 240 h 913"/>
              <a:gd name="T18" fmla="*/ 1357 w 3841"/>
              <a:gd name="T19" fmla="*/ 435 h 913"/>
              <a:gd name="T20" fmla="*/ 1462 w 3841"/>
              <a:gd name="T21" fmla="*/ 627 h 913"/>
              <a:gd name="T22" fmla="*/ 1651 w 3841"/>
              <a:gd name="T23" fmla="*/ 819 h 913"/>
              <a:gd name="T24" fmla="*/ 1824 w 3841"/>
              <a:gd name="T25" fmla="*/ 864 h 913"/>
              <a:gd name="T26" fmla="*/ 2016 w 3841"/>
              <a:gd name="T27" fmla="*/ 864 h 913"/>
              <a:gd name="T28" fmla="*/ 2208 w 3841"/>
              <a:gd name="T29" fmla="*/ 912 h 913"/>
              <a:gd name="T30" fmla="*/ 2352 w 3841"/>
              <a:gd name="T31" fmla="*/ 912 h 913"/>
              <a:gd name="T32" fmla="*/ 2448 w 3841"/>
              <a:gd name="T33" fmla="*/ 816 h 913"/>
              <a:gd name="T34" fmla="*/ 2544 w 3841"/>
              <a:gd name="T35" fmla="*/ 624 h 913"/>
              <a:gd name="T36" fmla="*/ 2640 w 3841"/>
              <a:gd name="T37" fmla="*/ 432 h 913"/>
              <a:gd name="T38" fmla="*/ 2784 w 3841"/>
              <a:gd name="T39" fmla="*/ 384 h 913"/>
              <a:gd name="T40" fmla="*/ 2880 w 3841"/>
              <a:gd name="T41" fmla="*/ 432 h 913"/>
              <a:gd name="T42" fmla="*/ 3002 w 3841"/>
              <a:gd name="T43" fmla="*/ 634 h 913"/>
              <a:gd name="T44" fmla="*/ 3194 w 3841"/>
              <a:gd name="T45" fmla="*/ 826 h 913"/>
              <a:gd name="T46" fmla="*/ 3408 w 3841"/>
              <a:gd name="T47" fmla="*/ 864 h 913"/>
              <a:gd name="T48" fmla="*/ 3648 w 3841"/>
              <a:gd name="T49" fmla="*/ 816 h 913"/>
              <a:gd name="T50" fmla="*/ 3840 w 3841"/>
              <a:gd name="T51" fmla="*/ 768 h 9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1"/>
              <a:gd name="T79" fmla="*/ 0 h 913"/>
              <a:gd name="T80" fmla="*/ 3841 w 3841"/>
              <a:gd name="T81" fmla="*/ 913 h 9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1" h="913">
                <a:moveTo>
                  <a:pt x="0" y="720"/>
                </a:moveTo>
                <a:lnTo>
                  <a:pt x="179" y="762"/>
                </a:lnTo>
                <a:lnTo>
                  <a:pt x="352" y="755"/>
                </a:lnTo>
                <a:lnTo>
                  <a:pt x="515" y="627"/>
                </a:lnTo>
                <a:lnTo>
                  <a:pt x="768" y="192"/>
                </a:lnTo>
                <a:lnTo>
                  <a:pt x="912" y="0"/>
                </a:lnTo>
                <a:lnTo>
                  <a:pt x="1014" y="0"/>
                </a:lnTo>
                <a:lnTo>
                  <a:pt x="1139" y="96"/>
                </a:lnTo>
                <a:lnTo>
                  <a:pt x="1248" y="240"/>
                </a:lnTo>
                <a:lnTo>
                  <a:pt x="1357" y="435"/>
                </a:lnTo>
                <a:lnTo>
                  <a:pt x="1462" y="627"/>
                </a:lnTo>
                <a:lnTo>
                  <a:pt x="1651" y="819"/>
                </a:lnTo>
                <a:lnTo>
                  <a:pt x="1824" y="864"/>
                </a:lnTo>
                <a:lnTo>
                  <a:pt x="2016" y="864"/>
                </a:lnTo>
                <a:lnTo>
                  <a:pt x="2208" y="912"/>
                </a:lnTo>
                <a:lnTo>
                  <a:pt x="2352" y="912"/>
                </a:lnTo>
                <a:lnTo>
                  <a:pt x="2448" y="816"/>
                </a:lnTo>
                <a:lnTo>
                  <a:pt x="2544" y="624"/>
                </a:lnTo>
                <a:lnTo>
                  <a:pt x="2640" y="432"/>
                </a:lnTo>
                <a:lnTo>
                  <a:pt x="2784" y="384"/>
                </a:lnTo>
                <a:lnTo>
                  <a:pt x="2880" y="432"/>
                </a:lnTo>
                <a:lnTo>
                  <a:pt x="3002" y="634"/>
                </a:lnTo>
                <a:lnTo>
                  <a:pt x="3194" y="826"/>
                </a:lnTo>
                <a:lnTo>
                  <a:pt x="3408" y="864"/>
                </a:lnTo>
                <a:lnTo>
                  <a:pt x="3648" y="816"/>
                </a:lnTo>
                <a:lnTo>
                  <a:pt x="3840" y="768"/>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4045" name="Rectangle 13"/>
          <p:cNvSpPr>
            <a:spLocks noChangeArrowheads="1"/>
          </p:cNvSpPr>
          <p:nvPr/>
        </p:nvSpPr>
        <p:spPr bwMode="auto">
          <a:xfrm>
            <a:off x="2424113" y="5045075"/>
            <a:ext cx="1504950" cy="515938"/>
          </a:xfrm>
          <a:prstGeom prst="rect">
            <a:avLst/>
          </a:prstGeom>
          <a:noFill/>
          <a:ln w="12700">
            <a:noFill/>
            <a:miter lim="800000"/>
            <a:headEnd/>
            <a:tailEnd/>
          </a:ln>
        </p:spPr>
        <p:txBody>
          <a:bodyPr wrap="none" lIns="90488" tIns="44450" rIns="90488" bIns="44450">
            <a:spAutoFit/>
          </a:bodyPr>
          <a:lstStyle/>
          <a:p>
            <a:r>
              <a:rPr lang="cs-CZ" sz="2800" b="1">
                <a:solidFill>
                  <a:schemeClr val="accent2"/>
                </a:solidFill>
                <a:latin typeface="Arial" pitchFamily="34" charset="0"/>
              </a:rPr>
              <a:t>f(x)-g(x)</a:t>
            </a:r>
            <a:endParaRPr lang="cs-CZ" sz="2800" b="1">
              <a:solidFill>
                <a:schemeClr val="accent2"/>
              </a:solidFill>
              <a:latin typeface="Arial CE" charset="-18"/>
            </a:endParaRP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29</a:t>
            </a:fld>
            <a:endParaRPr lang="en-US" altLang="en-US"/>
          </a:p>
        </p:txBody>
      </p:sp>
    </p:spTree>
    <p:extLst>
      <p:ext uri="{BB962C8B-B14F-4D97-AF65-F5344CB8AC3E}">
        <p14:creationId xmlns:p14="http://schemas.microsoft.com/office/powerpoint/2010/main" val="4681104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a:t>Generating samples from a distribution</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33307564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3">
            <a:hlinkClick r:id="" action="ppaction://ole?verb=0"/>
          </p:cNvPr>
          <p:cNvGraphicFramePr>
            <a:graphicFrameLocks noChangeAspect="1"/>
          </p:cNvGraphicFramePr>
          <p:nvPr/>
        </p:nvGraphicFramePr>
        <p:xfrm>
          <a:off x="969963" y="2781300"/>
          <a:ext cx="6397625" cy="1141413"/>
        </p:xfrm>
        <a:graphic>
          <a:graphicData uri="http://schemas.openxmlformats.org/presentationml/2006/ole">
            <mc:AlternateContent xmlns:mc="http://schemas.openxmlformats.org/markup-compatibility/2006">
              <mc:Choice xmlns:v="urn:schemas-microsoft-com:vml" Requires="v">
                <p:oleObj spid="_x0000_s407564" name="Rovnice" r:id="rId4" imgW="2781300" imgH="495300" progId="Equation.3">
                  <p:embed/>
                </p:oleObj>
              </mc:Choice>
              <mc:Fallback>
                <p:oleObj name="Rovnice" r:id="rId4" imgW="27813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63" y="2781300"/>
                        <a:ext cx="6397625"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Rectangle 5"/>
          <p:cNvSpPr>
            <a:spLocks noChangeArrowheads="1"/>
          </p:cNvSpPr>
          <p:nvPr/>
        </p:nvSpPr>
        <p:spPr bwMode="auto">
          <a:xfrm>
            <a:off x="874713" y="1692275"/>
            <a:ext cx="7179852" cy="828432"/>
          </a:xfrm>
          <a:prstGeom prst="rect">
            <a:avLst/>
          </a:prstGeom>
          <a:noFill/>
          <a:ln w="12700">
            <a:noFill/>
            <a:miter lim="800000"/>
            <a:headEnd/>
            <a:tailEnd/>
          </a:ln>
        </p:spPr>
        <p:txBody>
          <a:bodyPr wrap="none" lIns="90488" tIns="44450" rIns="90488" bIns="44450">
            <a:spAutoFit/>
          </a:bodyPr>
          <a:lstStyle/>
          <a:p>
            <a:r>
              <a:rPr lang="en-US" sz="2400" dirty="0">
                <a:latin typeface="+mj-lt"/>
              </a:rPr>
              <a:t>Consider a function </a:t>
            </a:r>
            <a:r>
              <a:rPr lang="cs-CZ" sz="2400" b="1" dirty="0">
                <a:latin typeface="+mj-lt"/>
              </a:rPr>
              <a:t>g(x)</a:t>
            </a:r>
            <a:r>
              <a:rPr lang="cs-CZ" sz="2400" dirty="0">
                <a:latin typeface="+mj-lt"/>
              </a:rPr>
              <a:t>, </a:t>
            </a:r>
            <a:r>
              <a:rPr lang="en-US" sz="2400" dirty="0">
                <a:latin typeface="+mj-lt"/>
              </a:rPr>
              <a:t>that </a:t>
            </a:r>
            <a:r>
              <a:rPr lang="en-US" sz="2400" b="1" dirty="0">
                <a:latin typeface="+mj-lt"/>
              </a:rPr>
              <a:t>approximates the </a:t>
            </a:r>
          </a:p>
          <a:p>
            <a:r>
              <a:rPr lang="en-US" sz="2400" b="1" dirty="0">
                <a:latin typeface="+mj-lt"/>
              </a:rPr>
              <a:t>integrand </a:t>
            </a:r>
            <a:r>
              <a:rPr lang="en-US" sz="2400" dirty="0">
                <a:latin typeface="+mj-lt"/>
              </a:rPr>
              <a:t>and we can integrate it analytically</a:t>
            </a:r>
            <a:r>
              <a:rPr lang="cs-CZ" sz="2400" dirty="0">
                <a:latin typeface="+mj-lt"/>
              </a:rPr>
              <a:t>:</a:t>
            </a:r>
          </a:p>
        </p:txBody>
      </p:sp>
      <p:sp>
        <p:nvSpPr>
          <p:cNvPr id="22536" name="Line 8"/>
          <p:cNvSpPr>
            <a:spLocks noChangeShapeType="1"/>
          </p:cNvSpPr>
          <p:nvPr/>
        </p:nvSpPr>
        <p:spPr bwMode="auto">
          <a:xfrm>
            <a:off x="5963692" y="3717032"/>
            <a:ext cx="1344612" cy="0"/>
          </a:xfrm>
          <a:prstGeom prst="line">
            <a:avLst/>
          </a:prstGeom>
          <a:noFill/>
          <a:ln w="25400">
            <a:solidFill>
              <a:srgbClr val="00AE00"/>
            </a:solidFill>
            <a:round/>
            <a:headEnd/>
            <a:tailEnd/>
          </a:ln>
        </p:spPr>
        <p:txBody>
          <a:bodyPr/>
          <a:lstStyle/>
          <a:p>
            <a:endParaRPr lang="en-US"/>
          </a:p>
        </p:txBody>
      </p:sp>
      <p:sp>
        <p:nvSpPr>
          <p:cNvPr id="22537" name="Line 9"/>
          <p:cNvSpPr>
            <a:spLocks noChangeShapeType="1"/>
          </p:cNvSpPr>
          <p:nvPr/>
        </p:nvSpPr>
        <p:spPr bwMode="auto">
          <a:xfrm>
            <a:off x="3371404" y="3717032"/>
            <a:ext cx="2361852" cy="0"/>
          </a:xfrm>
          <a:prstGeom prst="line">
            <a:avLst/>
          </a:prstGeom>
          <a:noFill/>
          <a:ln w="25400">
            <a:solidFill>
              <a:schemeClr val="accent1"/>
            </a:solidFill>
            <a:round/>
            <a:headEnd/>
            <a:tailEnd/>
          </a:ln>
        </p:spPr>
        <p:txBody>
          <a:bodyPr/>
          <a:lstStyle/>
          <a:p>
            <a:endParaRPr lang="en-US"/>
          </a:p>
        </p:txBody>
      </p:sp>
      <p:cxnSp>
        <p:nvCxnSpPr>
          <p:cNvPr id="11" name="Straight Arrow Connector 10"/>
          <p:cNvCxnSpPr>
            <a:stCxn id="12" idx="0"/>
          </p:cNvCxnSpPr>
          <p:nvPr/>
        </p:nvCxnSpPr>
        <p:spPr>
          <a:xfrm flipV="1">
            <a:off x="3227733" y="3861048"/>
            <a:ext cx="912224"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15616" y="4581128"/>
            <a:ext cx="4224233" cy="1200329"/>
          </a:xfrm>
          <a:prstGeom prst="rect">
            <a:avLst/>
          </a:prstGeom>
          <a:noFill/>
        </p:spPr>
        <p:txBody>
          <a:bodyPr wrap="none" rtlCol="0">
            <a:spAutoFit/>
          </a:bodyPr>
          <a:lstStyle/>
          <a:p>
            <a:r>
              <a:rPr lang="en-US" sz="2400" dirty="0">
                <a:latin typeface="+mj-lt"/>
              </a:rPr>
              <a:t>Numerical integration</a:t>
            </a:r>
            <a:r>
              <a:rPr lang="cs-CZ" sz="2400" dirty="0">
                <a:latin typeface="+mj-lt"/>
              </a:rPr>
              <a:t> (MC)</a:t>
            </a:r>
          </a:p>
          <a:p>
            <a:r>
              <a:rPr lang="en-US" sz="2400" dirty="0">
                <a:latin typeface="+mj-lt"/>
              </a:rPr>
              <a:t>Hopefully with less variance </a:t>
            </a:r>
            <a:br>
              <a:rPr lang="en-US" sz="2400" dirty="0">
                <a:latin typeface="+mj-lt"/>
              </a:rPr>
            </a:br>
            <a:r>
              <a:rPr lang="en-US" sz="2400" dirty="0">
                <a:latin typeface="+mj-lt"/>
              </a:rPr>
              <a:t>than integrating  </a:t>
            </a:r>
            <a:r>
              <a:rPr lang="cs-CZ" sz="2400" i="1" dirty="0">
                <a:latin typeface="+mj-lt"/>
              </a:rPr>
              <a:t>f</a:t>
            </a:r>
            <a:r>
              <a:rPr lang="cs-CZ" sz="2400" dirty="0">
                <a:latin typeface="+mj-lt"/>
              </a:rPr>
              <a:t>(</a:t>
            </a:r>
            <a:r>
              <a:rPr lang="cs-CZ" sz="2400" b="1" dirty="0">
                <a:latin typeface="+mj-lt"/>
              </a:rPr>
              <a:t>x</a:t>
            </a:r>
            <a:r>
              <a:rPr lang="cs-CZ" sz="2400" dirty="0">
                <a:latin typeface="+mj-lt"/>
              </a:rPr>
              <a:t>)</a:t>
            </a:r>
            <a:r>
              <a:rPr lang="en-US" sz="2400" dirty="0">
                <a:latin typeface="+mj-lt"/>
              </a:rPr>
              <a:t> directly.</a:t>
            </a:r>
          </a:p>
        </p:txBody>
      </p:sp>
      <p:sp>
        <p:nvSpPr>
          <p:cNvPr id="14" name="Line 8"/>
          <p:cNvSpPr>
            <a:spLocks noChangeShapeType="1"/>
          </p:cNvSpPr>
          <p:nvPr/>
        </p:nvSpPr>
        <p:spPr bwMode="auto">
          <a:xfrm>
            <a:off x="6529864" y="3861048"/>
            <a:ext cx="432048" cy="1512168"/>
          </a:xfrm>
          <a:prstGeom prst="line">
            <a:avLst/>
          </a:prstGeom>
          <a:noFill/>
          <a:ln w="9525">
            <a:solidFill>
              <a:srgbClr val="00AE00"/>
            </a:solidFill>
            <a:round/>
            <a:headEnd type="arrow" w="med" len="med"/>
            <a:tailEnd type="none" w="med" len="med"/>
          </a:ln>
        </p:spPr>
        <p:txBody>
          <a:bodyPr/>
          <a:lstStyle/>
          <a:p>
            <a:endParaRPr lang="en-US"/>
          </a:p>
        </p:txBody>
      </p:sp>
      <p:sp>
        <p:nvSpPr>
          <p:cNvPr id="15" name="TextBox 14"/>
          <p:cNvSpPr txBox="1"/>
          <p:nvPr/>
        </p:nvSpPr>
        <p:spPr>
          <a:xfrm>
            <a:off x="5580112" y="5445224"/>
            <a:ext cx="2550698" cy="830997"/>
          </a:xfrm>
          <a:prstGeom prst="rect">
            <a:avLst/>
          </a:prstGeom>
          <a:noFill/>
        </p:spPr>
        <p:txBody>
          <a:bodyPr wrap="none" rtlCol="0">
            <a:spAutoFit/>
          </a:bodyPr>
          <a:lstStyle/>
          <a:p>
            <a:r>
              <a:rPr lang="en-US" sz="2400" dirty="0">
                <a:latin typeface="+mj-lt"/>
              </a:rPr>
              <a:t>We can integrate </a:t>
            </a:r>
          </a:p>
          <a:p>
            <a:r>
              <a:rPr lang="en-US" sz="2400" dirty="0">
                <a:latin typeface="+mj-lt"/>
              </a:rPr>
              <a:t>analytically</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sp>
        <p:nvSpPr>
          <p:cNvPr id="4" name="Nadpis 3"/>
          <p:cNvSpPr>
            <a:spLocks noGrp="1"/>
          </p:cNvSpPr>
          <p:nvPr>
            <p:ph type="title"/>
          </p:nvPr>
        </p:nvSpPr>
        <p:spPr/>
        <p:txBody>
          <a:bodyPr/>
          <a:lstStyle/>
          <a:p>
            <a:r>
              <a:rPr lang="en-US" dirty="0"/>
              <a:t>Control variates</a:t>
            </a:r>
            <a:endParaRPr lang="cs-CZ" dirty="0"/>
          </a:p>
        </p:txBody>
      </p:sp>
    </p:spTree>
    <p:extLst>
      <p:ext uri="{BB962C8B-B14F-4D97-AF65-F5344CB8AC3E}">
        <p14:creationId xmlns:p14="http://schemas.microsoft.com/office/powerpoint/2010/main" val="28386150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variates vs. Importance sampling</a:t>
            </a:r>
          </a:p>
        </p:txBody>
      </p:sp>
      <p:sp>
        <p:nvSpPr>
          <p:cNvPr id="3" name="Content Placeholder 2"/>
          <p:cNvSpPr>
            <a:spLocks noGrp="1"/>
          </p:cNvSpPr>
          <p:nvPr>
            <p:ph idx="1"/>
          </p:nvPr>
        </p:nvSpPr>
        <p:spPr/>
        <p:txBody>
          <a:bodyPr/>
          <a:lstStyle/>
          <a:p>
            <a:r>
              <a:rPr lang="en-US" b="1" dirty="0"/>
              <a:t>Importance sampling</a:t>
            </a:r>
          </a:p>
          <a:p>
            <a:pPr lvl="1"/>
            <a:r>
              <a:rPr lang="en-US" dirty="0"/>
              <a:t>Advantageous whenever the function, according to which we can generate samples, appears in the integrand as a </a:t>
            </a:r>
            <a:r>
              <a:rPr lang="en-US" b="1" dirty="0"/>
              <a:t>multiplicative factor</a:t>
            </a:r>
            <a:r>
              <a:rPr lang="cs-CZ" dirty="0"/>
              <a:t> (</a:t>
            </a:r>
            <a:r>
              <a:rPr lang="en-US" dirty="0"/>
              <a:t>e.g. BRDF in the reflection equation</a:t>
            </a:r>
            <a:r>
              <a:rPr lang="cs-CZ" dirty="0"/>
              <a:t>).</a:t>
            </a:r>
          </a:p>
          <a:p>
            <a:pPr lvl="1">
              <a:buNone/>
            </a:pPr>
            <a:endParaRPr lang="cs-CZ" dirty="0"/>
          </a:p>
          <a:p>
            <a:r>
              <a:rPr lang="en-US" b="1" dirty="0"/>
              <a:t>Control variates</a:t>
            </a:r>
            <a:endParaRPr lang="cs-CZ" b="1" dirty="0"/>
          </a:p>
          <a:p>
            <a:pPr lvl="1"/>
            <a:r>
              <a:rPr lang="en-US" dirty="0"/>
              <a:t>Better if the function that we can integrate analytically appears in the integrand as an </a:t>
            </a:r>
            <a:r>
              <a:rPr lang="en-US" b="1" dirty="0"/>
              <a:t>additive term</a:t>
            </a:r>
            <a:r>
              <a:rPr lang="en-US" dirty="0"/>
              <a:t>.</a:t>
            </a:r>
            <a:endParaRPr lang="cs-CZ" dirty="0"/>
          </a:p>
          <a:p>
            <a:pPr lvl="1"/>
            <a:endParaRPr lang="cs-CZ" dirty="0"/>
          </a:p>
          <a:p>
            <a:r>
              <a:rPr lang="en-US" dirty="0"/>
              <a:t>This is why in light transport, we almost always use importance sampling and almost never control variates.</a:t>
            </a:r>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a:p>
        </p:txBody>
      </p:sp>
    </p:spTree>
    <p:extLst>
      <p:ext uri="{BB962C8B-B14F-4D97-AF65-F5344CB8AC3E}">
        <p14:creationId xmlns:p14="http://schemas.microsoft.com/office/powerpoint/2010/main" val="8252866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sample distribution</a:t>
            </a:r>
          </a:p>
        </p:txBody>
      </p:sp>
      <p:sp>
        <p:nvSpPr>
          <p:cNvPr id="3" name="Content Placeholder 2"/>
          <p:cNvSpPr>
            <a:spLocks noGrp="1"/>
          </p:cNvSpPr>
          <p:nvPr>
            <p:ph idx="1"/>
          </p:nvPr>
        </p:nvSpPr>
        <p:spPr/>
        <p:txBody>
          <a:bodyPr/>
          <a:lstStyle/>
          <a:p>
            <a:r>
              <a:rPr lang="en-US" dirty="0"/>
              <a:t>Generating independent samples often leads to clustering of samples</a:t>
            </a:r>
            <a:endParaRPr lang="cs-CZ" dirty="0"/>
          </a:p>
          <a:p>
            <a:pPr lvl="1"/>
            <a:r>
              <a:rPr lang="en-US" dirty="0"/>
              <a:t>Results in high estimator variance</a:t>
            </a:r>
            <a:endParaRPr lang="cs-CZ" dirty="0"/>
          </a:p>
          <a:p>
            <a:endParaRPr lang="cs-CZ" dirty="0"/>
          </a:p>
          <a:p>
            <a:r>
              <a:rPr lang="en-US" dirty="0"/>
              <a:t>Better sample distribution =&gt; better </a:t>
            </a:r>
            <a:br>
              <a:rPr lang="en-US" dirty="0"/>
            </a:br>
            <a:r>
              <a:rPr lang="en-US" dirty="0"/>
              <a:t>coverage of the integration domain </a:t>
            </a:r>
            <a:br>
              <a:rPr lang="en-US" dirty="0"/>
            </a:br>
            <a:r>
              <a:rPr lang="en-US" dirty="0"/>
              <a:t>by samples =&gt; lower variance</a:t>
            </a:r>
            <a:endParaRPr lang="cs-CZ" dirty="0"/>
          </a:p>
          <a:p>
            <a:endParaRPr lang="cs-CZ" dirty="0"/>
          </a:p>
          <a:p>
            <a:r>
              <a:rPr lang="en-US" dirty="0"/>
              <a:t>Approaches</a:t>
            </a:r>
            <a:endParaRPr lang="cs-CZ" dirty="0"/>
          </a:p>
          <a:p>
            <a:pPr lvl="1"/>
            <a:r>
              <a:rPr lang="en-US" b="1" dirty="0"/>
              <a:t>Stratified</a:t>
            </a:r>
            <a:r>
              <a:rPr lang="cs-CZ" b="1" dirty="0"/>
              <a:t> </a:t>
            </a:r>
            <a:r>
              <a:rPr lang="en-US" b="1" dirty="0"/>
              <a:t>sampling</a:t>
            </a:r>
            <a:endParaRPr lang="en-US" dirty="0"/>
          </a:p>
          <a:p>
            <a:pPr lvl="1"/>
            <a:r>
              <a:rPr lang="cs-CZ" b="1" dirty="0"/>
              <a:t>quasi-Monte Carlo (QMC)</a:t>
            </a:r>
            <a:endParaRPr lang="en-US" b="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32</a:t>
            </a:fld>
            <a:endParaRPr lang="en-US" altLang="en-US"/>
          </a:p>
        </p:txBody>
      </p:sp>
      <p:pic>
        <p:nvPicPr>
          <p:cNvPr id="6" name="Picture 6"/>
          <p:cNvPicPr>
            <a:picLocks noChangeAspect="1" noChangeArrowheads="1"/>
          </p:cNvPicPr>
          <p:nvPr/>
        </p:nvPicPr>
        <p:blipFill rotWithShape="1">
          <a:blip r:embed="rId2" cstate="print"/>
          <a:srcRect r="50000"/>
          <a:stretch/>
        </p:blipFill>
        <p:spPr bwMode="auto">
          <a:xfrm>
            <a:off x="5868144" y="2204864"/>
            <a:ext cx="3200797" cy="2269274"/>
          </a:xfrm>
          <a:prstGeom prst="rect">
            <a:avLst/>
          </a:prstGeom>
          <a:noFill/>
          <a:ln w="9525">
            <a:noFill/>
            <a:miter lim="800000"/>
            <a:headEnd/>
            <a:tailEnd/>
          </a:ln>
        </p:spPr>
      </p:pic>
    </p:spTree>
    <p:extLst>
      <p:ext uri="{BB962C8B-B14F-4D97-AF65-F5344CB8AC3E}">
        <p14:creationId xmlns:p14="http://schemas.microsoft.com/office/powerpoint/2010/main" val="283720650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Sampling domain subdivided into disjoint areas that are sampled independently</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33</a:t>
            </a:fld>
            <a:endParaRPr lang="en-US" altLang="en-US"/>
          </a:p>
        </p:txBody>
      </p:sp>
      <p:grpSp>
        <p:nvGrpSpPr>
          <p:cNvPr id="6" name="Group 5"/>
          <p:cNvGrpSpPr/>
          <p:nvPr/>
        </p:nvGrpSpPr>
        <p:grpSpPr>
          <a:xfrm>
            <a:off x="1662835" y="2468373"/>
            <a:ext cx="5054504" cy="3501134"/>
            <a:chOff x="1062969" y="1989138"/>
            <a:chExt cx="6087047" cy="4216352"/>
          </a:xfrm>
        </p:grpSpPr>
        <p:sp>
          <p:nvSpPr>
            <p:cNvPr id="7" name="Rectangle 6"/>
            <p:cNvSpPr>
              <a:spLocks noChangeArrowheads="1"/>
            </p:cNvSpPr>
            <p:nvPr/>
          </p:nvSpPr>
          <p:spPr bwMode="auto">
            <a:xfrm>
              <a:off x="3795713" y="5578475"/>
              <a:ext cx="59844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2</a:t>
              </a:r>
            </a:p>
          </p:txBody>
        </p:sp>
        <p:sp>
          <p:nvSpPr>
            <p:cNvPr id="8" name="Freeform 7"/>
            <p:cNvSpPr>
              <a:spLocks/>
            </p:cNvSpPr>
            <p:nvPr/>
          </p:nvSpPr>
          <p:spPr bwMode="auto">
            <a:xfrm>
              <a:off x="1981200" y="2438400"/>
              <a:ext cx="4954588" cy="3049588"/>
            </a:xfrm>
            <a:custGeom>
              <a:avLst/>
              <a:gdLst>
                <a:gd name="T0" fmla="*/ 0 w 3121"/>
                <a:gd name="T1" fmla="*/ 1392 h 1921"/>
                <a:gd name="T2" fmla="*/ 192 w 3121"/>
                <a:gd name="T3" fmla="*/ 816 h 1921"/>
                <a:gd name="T4" fmla="*/ 432 w 3121"/>
                <a:gd name="T5" fmla="*/ 336 h 1921"/>
                <a:gd name="T6" fmla="*/ 720 w 3121"/>
                <a:gd name="T7" fmla="*/ 48 h 1921"/>
                <a:gd name="T8" fmla="*/ 864 w 3121"/>
                <a:gd name="T9" fmla="*/ 0 h 1921"/>
                <a:gd name="T10" fmla="*/ 960 w 3121"/>
                <a:gd name="T11" fmla="*/ 0 h 1921"/>
                <a:gd name="T12" fmla="*/ 1104 w 3121"/>
                <a:gd name="T13" fmla="*/ 48 h 1921"/>
                <a:gd name="T14" fmla="*/ 1248 w 3121"/>
                <a:gd name="T15" fmla="*/ 192 h 1921"/>
                <a:gd name="T16" fmla="*/ 1392 w 3121"/>
                <a:gd name="T17" fmla="*/ 432 h 1921"/>
                <a:gd name="T18" fmla="*/ 1536 w 3121"/>
                <a:gd name="T19" fmla="*/ 576 h 1921"/>
                <a:gd name="T20" fmla="*/ 1680 w 3121"/>
                <a:gd name="T21" fmla="*/ 624 h 1921"/>
                <a:gd name="T22" fmla="*/ 1824 w 3121"/>
                <a:gd name="T23" fmla="*/ 624 h 1921"/>
                <a:gd name="T24" fmla="*/ 1968 w 3121"/>
                <a:gd name="T25" fmla="*/ 528 h 1921"/>
                <a:gd name="T26" fmla="*/ 2064 w 3121"/>
                <a:gd name="T27" fmla="*/ 480 h 1921"/>
                <a:gd name="T28" fmla="*/ 2208 w 3121"/>
                <a:gd name="T29" fmla="*/ 480 h 1921"/>
                <a:gd name="T30" fmla="*/ 2352 w 3121"/>
                <a:gd name="T31" fmla="*/ 480 h 1921"/>
                <a:gd name="T32" fmla="*/ 2448 w 3121"/>
                <a:gd name="T33" fmla="*/ 528 h 1921"/>
                <a:gd name="T34" fmla="*/ 2592 w 3121"/>
                <a:gd name="T35" fmla="*/ 624 h 1921"/>
                <a:gd name="T36" fmla="*/ 2736 w 3121"/>
                <a:gd name="T37" fmla="*/ 768 h 1921"/>
                <a:gd name="T38" fmla="*/ 2832 w 3121"/>
                <a:gd name="T39" fmla="*/ 912 h 1921"/>
                <a:gd name="T40" fmla="*/ 2928 w 3121"/>
                <a:gd name="T41" fmla="*/ 1104 h 1921"/>
                <a:gd name="T42" fmla="*/ 3024 w 3121"/>
                <a:gd name="T43" fmla="*/ 1200 h 1921"/>
                <a:gd name="T44" fmla="*/ 3120 w 3121"/>
                <a:gd name="T45" fmla="*/ 1248 h 1921"/>
                <a:gd name="T46" fmla="*/ 3120 w 3121"/>
                <a:gd name="T47" fmla="*/ 1920 h 1921"/>
                <a:gd name="T48" fmla="*/ 0 w 3121"/>
                <a:gd name="T49" fmla="*/ 1920 h 1921"/>
                <a:gd name="T50" fmla="*/ 0 w 3121"/>
                <a:gd name="T51" fmla="*/ 1392 h 19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1"/>
                <a:gd name="T79" fmla="*/ 0 h 1921"/>
                <a:gd name="T80" fmla="*/ 3121 w 3121"/>
                <a:gd name="T81" fmla="*/ 1921 h 19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9" name="Rectangle 8"/>
            <p:cNvSpPr>
              <a:spLocks noChangeArrowheads="1"/>
            </p:cNvSpPr>
            <p:nvPr/>
          </p:nvSpPr>
          <p:spPr bwMode="auto">
            <a:xfrm>
              <a:off x="1993900" y="1993900"/>
              <a:ext cx="4927600" cy="3479800"/>
            </a:xfrm>
            <a:prstGeom prst="rect">
              <a:avLst/>
            </a:prstGeom>
            <a:noFill/>
            <a:ln w="25400">
              <a:solidFill>
                <a:schemeClr val="tx1"/>
              </a:solidFill>
              <a:miter lim="800000"/>
              <a:headEnd/>
              <a:tailEnd/>
            </a:ln>
          </p:spPr>
          <p:txBody>
            <a:bodyPr wrap="none" anchor="ctr"/>
            <a:lstStyle/>
            <a:p>
              <a:endParaRPr lang="en-US"/>
            </a:p>
          </p:txBody>
        </p:sp>
        <p:sp>
          <p:nvSpPr>
            <p:cNvPr id="10" name="Line 6"/>
            <p:cNvSpPr>
              <a:spLocks noChangeShapeType="1"/>
            </p:cNvSpPr>
            <p:nvPr/>
          </p:nvSpPr>
          <p:spPr bwMode="auto">
            <a:xfrm flipV="1">
              <a:off x="3962400" y="2738438"/>
              <a:ext cx="0" cy="2754312"/>
            </a:xfrm>
            <a:prstGeom prst="line">
              <a:avLst/>
            </a:prstGeom>
            <a:noFill/>
            <a:ln w="12700">
              <a:solidFill>
                <a:schemeClr val="tx1"/>
              </a:solidFill>
              <a:round/>
              <a:headEnd/>
              <a:tailEnd type="triangle" w="med" len="med"/>
            </a:ln>
          </p:spPr>
          <p:txBody>
            <a:bodyPr/>
            <a:lstStyle/>
            <a:p>
              <a:endParaRPr lang="en-US"/>
            </a:p>
          </p:txBody>
        </p:sp>
        <p:sp>
          <p:nvSpPr>
            <p:cNvPr id="11" name="Line 7"/>
            <p:cNvSpPr>
              <a:spLocks noChangeShapeType="1"/>
            </p:cNvSpPr>
            <p:nvPr/>
          </p:nvSpPr>
          <p:spPr bwMode="auto">
            <a:xfrm>
              <a:off x="3132138" y="2743200"/>
              <a:ext cx="1281112" cy="0"/>
            </a:xfrm>
            <a:prstGeom prst="line">
              <a:avLst/>
            </a:prstGeom>
            <a:noFill/>
            <a:ln w="12700">
              <a:solidFill>
                <a:schemeClr val="tx1"/>
              </a:solidFill>
              <a:prstDash val="dash"/>
              <a:round/>
              <a:headEnd/>
              <a:tailEnd/>
            </a:ln>
          </p:spPr>
          <p:txBody>
            <a:bodyPr/>
            <a:lstStyle/>
            <a:p>
              <a:endParaRPr lang="en-US"/>
            </a:p>
          </p:txBody>
        </p:sp>
        <p:sp>
          <p:nvSpPr>
            <p:cNvPr id="12" name="Rectangle 11"/>
            <p:cNvSpPr>
              <a:spLocks noChangeArrowheads="1"/>
            </p:cNvSpPr>
            <p:nvPr/>
          </p:nvSpPr>
          <p:spPr bwMode="auto">
            <a:xfrm>
              <a:off x="2129769" y="2269003"/>
              <a:ext cx="903459" cy="62701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(x)</a:t>
              </a:r>
            </a:p>
          </p:txBody>
        </p:sp>
        <p:sp>
          <p:nvSpPr>
            <p:cNvPr id="13" name="Rectangle 12"/>
            <p:cNvSpPr>
              <a:spLocks noChangeArrowheads="1"/>
            </p:cNvSpPr>
            <p:nvPr/>
          </p:nvSpPr>
          <p:spPr bwMode="auto">
            <a:xfrm>
              <a:off x="1062969" y="2835275"/>
              <a:ext cx="988401" cy="62701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a:t>
              </a:r>
              <a:r>
                <a:rPr lang="cs-CZ" sz="2800" dirty="0" err="1">
                  <a:latin typeface="+mj-lt"/>
                </a:rPr>
                <a:t>x</a:t>
              </a:r>
              <a:r>
                <a:rPr lang="cs-CZ" sz="2800" baseline="-25000" dirty="0" err="1">
                  <a:latin typeface="+mj-lt"/>
                </a:rPr>
                <a:t>i</a:t>
              </a:r>
              <a:r>
                <a:rPr lang="cs-CZ" sz="2800" dirty="0">
                  <a:latin typeface="+mj-lt"/>
                </a:rPr>
                <a:t>)</a:t>
              </a:r>
            </a:p>
          </p:txBody>
        </p:sp>
        <p:sp>
          <p:nvSpPr>
            <p:cNvPr id="14" name="Rectangle 13"/>
            <p:cNvSpPr>
              <a:spLocks noChangeArrowheads="1"/>
            </p:cNvSpPr>
            <p:nvPr/>
          </p:nvSpPr>
          <p:spPr bwMode="auto">
            <a:xfrm>
              <a:off x="1770476"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0</a:t>
              </a:r>
            </a:p>
          </p:txBody>
        </p:sp>
        <p:sp>
          <p:nvSpPr>
            <p:cNvPr id="15" name="Rectangle 14"/>
            <p:cNvSpPr>
              <a:spLocks noChangeArrowheads="1"/>
            </p:cNvSpPr>
            <p:nvPr/>
          </p:nvSpPr>
          <p:spPr bwMode="auto">
            <a:xfrm>
              <a:off x="6713729"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1</a:t>
              </a:r>
            </a:p>
          </p:txBody>
        </p:sp>
        <p:sp>
          <p:nvSpPr>
            <p:cNvPr id="16" name="Line 12"/>
            <p:cNvSpPr>
              <a:spLocks noChangeShapeType="1"/>
            </p:cNvSpPr>
            <p:nvPr/>
          </p:nvSpPr>
          <p:spPr bwMode="auto">
            <a:xfrm>
              <a:off x="4419600" y="1989138"/>
              <a:ext cx="0" cy="3490912"/>
            </a:xfrm>
            <a:prstGeom prst="line">
              <a:avLst/>
            </a:prstGeom>
            <a:noFill/>
            <a:ln w="12700">
              <a:solidFill>
                <a:schemeClr val="tx1"/>
              </a:solidFill>
              <a:round/>
              <a:headEnd/>
              <a:tailEnd/>
            </a:ln>
          </p:spPr>
          <p:txBody>
            <a:bodyPr/>
            <a:lstStyle/>
            <a:p>
              <a:endParaRPr lang="en-US"/>
            </a:p>
          </p:txBody>
        </p:sp>
        <p:sp>
          <p:nvSpPr>
            <p:cNvPr id="17" name="Line 13"/>
            <p:cNvSpPr>
              <a:spLocks noChangeShapeType="1"/>
            </p:cNvSpPr>
            <p:nvPr/>
          </p:nvSpPr>
          <p:spPr bwMode="auto">
            <a:xfrm>
              <a:off x="5715000" y="1989138"/>
              <a:ext cx="0" cy="3490912"/>
            </a:xfrm>
            <a:prstGeom prst="line">
              <a:avLst/>
            </a:prstGeom>
            <a:noFill/>
            <a:ln w="12700">
              <a:solidFill>
                <a:schemeClr val="tx1"/>
              </a:solidFill>
              <a:round/>
              <a:headEnd/>
              <a:tailEnd/>
            </a:ln>
          </p:spPr>
          <p:txBody>
            <a:bodyPr/>
            <a:lstStyle/>
            <a:p>
              <a:endParaRPr lang="en-US"/>
            </a:p>
          </p:txBody>
        </p:sp>
        <p:sp>
          <p:nvSpPr>
            <p:cNvPr id="18" name="Line 14"/>
            <p:cNvSpPr>
              <a:spLocks noChangeShapeType="1"/>
            </p:cNvSpPr>
            <p:nvPr/>
          </p:nvSpPr>
          <p:spPr bwMode="auto">
            <a:xfrm>
              <a:off x="3124200" y="1989138"/>
              <a:ext cx="0" cy="3490912"/>
            </a:xfrm>
            <a:prstGeom prst="line">
              <a:avLst/>
            </a:prstGeom>
            <a:noFill/>
            <a:ln w="12700">
              <a:solidFill>
                <a:schemeClr val="tx1"/>
              </a:solidFill>
              <a:round/>
              <a:headEnd/>
              <a:tailEnd/>
            </a:ln>
          </p:spPr>
          <p:txBody>
            <a:bodyPr/>
            <a:lstStyle/>
            <a:p>
              <a:endParaRPr lang="en-US"/>
            </a:p>
          </p:txBody>
        </p:sp>
        <p:sp>
          <p:nvSpPr>
            <p:cNvPr id="19" name="Line 15"/>
            <p:cNvSpPr>
              <a:spLocks noChangeShapeType="1"/>
            </p:cNvSpPr>
            <p:nvPr/>
          </p:nvSpPr>
          <p:spPr bwMode="auto">
            <a:xfrm>
              <a:off x="5722938" y="3429000"/>
              <a:ext cx="1204912" cy="0"/>
            </a:xfrm>
            <a:prstGeom prst="line">
              <a:avLst/>
            </a:prstGeom>
            <a:noFill/>
            <a:ln w="12700">
              <a:solidFill>
                <a:schemeClr val="tx1"/>
              </a:solidFill>
              <a:prstDash val="dash"/>
              <a:round/>
              <a:headEnd/>
              <a:tailEnd/>
            </a:ln>
          </p:spPr>
          <p:txBody>
            <a:bodyPr/>
            <a:lstStyle/>
            <a:p>
              <a:endParaRPr lang="en-US"/>
            </a:p>
          </p:txBody>
        </p:sp>
        <p:sp>
          <p:nvSpPr>
            <p:cNvPr id="20" name="Line 16"/>
            <p:cNvSpPr>
              <a:spLocks noChangeShapeType="1"/>
            </p:cNvSpPr>
            <p:nvPr/>
          </p:nvSpPr>
          <p:spPr bwMode="auto">
            <a:xfrm>
              <a:off x="4427538" y="3200400"/>
              <a:ext cx="1281112" cy="0"/>
            </a:xfrm>
            <a:prstGeom prst="line">
              <a:avLst/>
            </a:prstGeom>
            <a:noFill/>
            <a:ln w="12700">
              <a:solidFill>
                <a:schemeClr val="tx1"/>
              </a:solidFill>
              <a:prstDash val="dash"/>
              <a:round/>
              <a:headEnd/>
              <a:tailEnd/>
            </a:ln>
          </p:spPr>
          <p:txBody>
            <a:bodyPr/>
            <a:lstStyle/>
            <a:p>
              <a:endParaRPr lang="en-US"/>
            </a:p>
          </p:txBody>
        </p:sp>
        <p:sp>
          <p:nvSpPr>
            <p:cNvPr id="21" name="Line 17"/>
            <p:cNvSpPr>
              <a:spLocks noChangeShapeType="1"/>
            </p:cNvSpPr>
            <p:nvPr/>
          </p:nvSpPr>
          <p:spPr bwMode="auto">
            <a:xfrm>
              <a:off x="1989138" y="3429000"/>
              <a:ext cx="1128712" cy="0"/>
            </a:xfrm>
            <a:prstGeom prst="line">
              <a:avLst/>
            </a:prstGeom>
            <a:noFill/>
            <a:ln w="12700">
              <a:solidFill>
                <a:schemeClr val="tx1"/>
              </a:solidFill>
              <a:prstDash val="dash"/>
              <a:round/>
              <a:headEnd/>
              <a:tailEnd/>
            </a:ln>
          </p:spPr>
          <p:txBody>
            <a:bodyPr/>
            <a:lstStyle/>
            <a:p>
              <a:endParaRPr lang="en-US"/>
            </a:p>
          </p:txBody>
        </p:sp>
        <p:sp>
          <p:nvSpPr>
            <p:cNvPr id="22" name="Rectangle 21"/>
            <p:cNvSpPr>
              <a:spLocks noChangeArrowheads="1"/>
            </p:cNvSpPr>
            <p:nvPr/>
          </p:nvSpPr>
          <p:spPr bwMode="auto">
            <a:xfrm>
              <a:off x="2271712" y="5578475"/>
              <a:ext cx="561767" cy="627015"/>
            </a:xfrm>
            <a:prstGeom prst="rect">
              <a:avLst/>
            </a:prstGeom>
            <a:noFill/>
            <a:ln w="12700">
              <a:noFill/>
              <a:miter lim="800000"/>
              <a:headEnd/>
              <a:tailEnd/>
            </a:ln>
          </p:spPr>
          <p:txBody>
            <a:bodyPr wrap="none" lIns="90488" tIns="44450" rIns="90488" bIns="44450">
              <a:spAutoFit/>
            </a:bodyPr>
            <a:lstStyle/>
            <a:p>
              <a:r>
                <a:rPr lang="cs-CZ" sz="2800" dirty="0">
                  <a:latin typeface="+mj-lt"/>
                </a:rPr>
                <a:t>x</a:t>
              </a:r>
              <a:r>
                <a:rPr lang="cs-CZ" sz="2800" baseline="-25000" dirty="0">
                  <a:latin typeface="+mj-lt"/>
                </a:rPr>
                <a:t>1</a:t>
              </a:r>
            </a:p>
          </p:txBody>
        </p:sp>
        <p:sp>
          <p:nvSpPr>
            <p:cNvPr id="23" name="Line 19"/>
            <p:cNvSpPr>
              <a:spLocks noChangeShapeType="1"/>
            </p:cNvSpPr>
            <p:nvPr/>
          </p:nvSpPr>
          <p:spPr bwMode="auto">
            <a:xfrm flipV="1">
              <a:off x="2438400" y="3424238"/>
              <a:ext cx="0" cy="2068512"/>
            </a:xfrm>
            <a:prstGeom prst="line">
              <a:avLst/>
            </a:prstGeom>
            <a:noFill/>
            <a:ln w="12700">
              <a:solidFill>
                <a:schemeClr val="tx1"/>
              </a:solidFill>
              <a:round/>
              <a:headEnd/>
              <a:tailEnd type="triangle" w="med" len="med"/>
            </a:ln>
          </p:spPr>
          <p:txBody>
            <a:bodyPr/>
            <a:lstStyle/>
            <a:p>
              <a:endParaRPr lang="en-US"/>
            </a:p>
          </p:txBody>
        </p:sp>
        <p:sp>
          <p:nvSpPr>
            <p:cNvPr id="24" name="Rectangle 23"/>
            <p:cNvSpPr>
              <a:spLocks noChangeArrowheads="1"/>
            </p:cNvSpPr>
            <p:nvPr/>
          </p:nvSpPr>
          <p:spPr bwMode="auto">
            <a:xfrm>
              <a:off x="5091113" y="5578475"/>
              <a:ext cx="59651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3</a:t>
              </a:r>
            </a:p>
          </p:txBody>
        </p:sp>
        <p:sp>
          <p:nvSpPr>
            <p:cNvPr id="25" name="Line 21"/>
            <p:cNvSpPr>
              <a:spLocks noChangeShapeType="1"/>
            </p:cNvSpPr>
            <p:nvPr/>
          </p:nvSpPr>
          <p:spPr bwMode="auto">
            <a:xfrm flipV="1">
              <a:off x="5257800" y="3195638"/>
              <a:ext cx="0" cy="2297112"/>
            </a:xfrm>
            <a:prstGeom prst="line">
              <a:avLst/>
            </a:prstGeom>
            <a:noFill/>
            <a:ln w="12700">
              <a:solidFill>
                <a:schemeClr val="tx1"/>
              </a:solidFill>
              <a:round/>
              <a:headEnd/>
              <a:tailEnd type="triangle" w="med" len="med"/>
            </a:ln>
          </p:spPr>
          <p:txBody>
            <a:bodyPr/>
            <a:lstStyle/>
            <a:p>
              <a:endParaRPr lang="en-US"/>
            </a:p>
          </p:txBody>
        </p:sp>
        <p:sp>
          <p:nvSpPr>
            <p:cNvPr id="26" name="Rectangle 25"/>
            <p:cNvSpPr>
              <a:spLocks noChangeArrowheads="1"/>
            </p:cNvSpPr>
            <p:nvPr/>
          </p:nvSpPr>
          <p:spPr bwMode="auto">
            <a:xfrm>
              <a:off x="5929312" y="5578475"/>
              <a:ext cx="600377"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4</a:t>
              </a:r>
            </a:p>
          </p:txBody>
        </p:sp>
        <p:sp>
          <p:nvSpPr>
            <p:cNvPr id="27" name="Line 23"/>
            <p:cNvSpPr>
              <a:spLocks noChangeShapeType="1"/>
            </p:cNvSpPr>
            <p:nvPr/>
          </p:nvSpPr>
          <p:spPr bwMode="auto">
            <a:xfrm flipV="1">
              <a:off x="6096000" y="3424238"/>
              <a:ext cx="0" cy="2068512"/>
            </a:xfrm>
            <a:prstGeom prst="line">
              <a:avLst/>
            </a:prstGeom>
            <a:noFill/>
            <a:ln w="12700">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212464007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569913" y="1660525"/>
            <a:ext cx="7553351" cy="496033"/>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Subdivision of the sampling domain</a:t>
            </a:r>
            <a:r>
              <a:rPr lang="cs-CZ" sz="2400" dirty="0">
                <a:latin typeface="+mj-lt"/>
              </a:rPr>
              <a:t> </a:t>
            </a:r>
            <a:r>
              <a:rPr lang="cs-CZ" sz="2400" dirty="0">
                <a:latin typeface="Symbol" pitchFamily="18" charset="2"/>
              </a:rPr>
              <a:t>W</a:t>
            </a:r>
            <a:r>
              <a:rPr lang="cs-CZ" sz="2400" dirty="0">
                <a:latin typeface="+mj-lt"/>
              </a:rPr>
              <a:t> </a:t>
            </a:r>
            <a:r>
              <a:rPr lang="en-US" sz="2400" dirty="0">
                <a:latin typeface="+mj-lt"/>
              </a:rPr>
              <a:t>into </a:t>
            </a:r>
            <a:r>
              <a:rPr lang="cs-CZ" sz="2400" i="1" dirty="0">
                <a:latin typeface="+mj-lt"/>
              </a:rPr>
              <a:t>N</a:t>
            </a:r>
            <a:r>
              <a:rPr lang="cs-CZ" sz="2400" dirty="0">
                <a:latin typeface="+mj-lt"/>
              </a:rPr>
              <a:t> </a:t>
            </a:r>
            <a:r>
              <a:rPr lang="en-US" sz="2400" dirty="0">
                <a:latin typeface="+mj-lt"/>
              </a:rPr>
              <a:t>parts </a:t>
            </a:r>
            <a:r>
              <a:rPr lang="cs-CZ" sz="2400" dirty="0" err="1">
                <a:latin typeface="Symbol" pitchFamily="18" charset="2"/>
              </a:rPr>
              <a:t>W</a:t>
            </a:r>
            <a:r>
              <a:rPr lang="cs-CZ" sz="2400" i="1" baseline="-25000" dirty="0" err="1">
                <a:latin typeface="+mj-lt"/>
              </a:rPr>
              <a:t>i</a:t>
            </a:r>
            <a:r>
              <a:rPr lang="cs-CZ" sz="2400" dirty="0">
                <a:latin typeface="+mj-lt"/>
              </a:rPr>
              <a:t>:</a:t>
            </a:r>
          </a:p>
        </p:txBody>
      </p:sp>
      <p:sp>
        <p:nvSpPr>
          <p:cNvPr id="5126" name="Rectangle 5"/>
          <p:cNvSpPr>
            <a:spLocks noChangeArrowheads="1"/>
          </p:cNvSpPr>
          <p:nvPr/>
        </p:nvSpPr>
        <p:spPr bwMode="auto">
          <a:xfrm>
            <a:off x="583561" y="3827391"/>
            <a:ext cx="2952732" cy="465705"/>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Resulting estimator</a:t>
            </a:r>
            <a:r>
              <a:rPr lang="cs-CZ" sz="2400" dirty="0">
                <a:latin typeface="+mj-lt"/>
              </a:rPr>
              <a:t>:</a:t>
            </a:r>
          </a:p>
        </p:txBody>
      </p:sp>
      <p:graphicFrame>
        <p:nvGraphicFramePr>
          <p:cNvPr id="5123" name="Object 6">
            <a:hlinkClick r:id="" action="ppaction://ole?verb=0"/>
          </p:cNvPr>
          <p:cNvGraphicFramePr>
            <a:graphicFrameLocks noChangeAspect="1"/>
          </p:cNvGraphicFramePr>
          <p:nvPr/>
        </p:nvGraphicFramePr>
        <p:xfrm>
          <a:off x="2483768" y="4581128"/>
          <a:ext cx="4175125" cy="995362"/>
        </p:xfrm>
        <a:graphic>
          <a:graphicData uri="http://schemas.openxmlformats.org/presentationml/2006/ole">
            <mc:AlternateContent xmlns:mc="http://schemas.openxmlformats.org/markup-compatibility/2006">
              <mc:Choice xmlns:v="urn:schemas-microsoft-com:vml" Requires="v">
                <p:oleObj spid="_x0000_s408598" name="Rovnice" r:id="rId4" imgW="1816100" imgH="431800" progId="Equation.3">
                  <p:embed/>
                </p:oleObj>
              </mc:Choice>
              <mc:Fallback>
                <p:oleObj name="Rovnice" r:id="rId4" imgW="18161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81128"/>
                        <a:ext cx="4175125"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9"/>
          <p:cNvGrpSpPr/>
          <p:nvPr/>
        </p:nvGrpSpPr>
        <p:grpSpPr>
          <a:xfrm>
            <a:off x="2073275" y="2355850"/>
            <a:ext cx="4999038" cy="1144588"/>
            <a:chOff x="1419225" y="2355850"/>
            <a:chExt cx="4999038" cy="1144588"/>
          </a:xfrm>
        </p:grpSpPr>
        <p:graphicFrame>
          <p:nvGraphicFramePr>
            <p:cNvPr id="5122" name="Object 3">
              <a:hlinkClick r:id="" action="ppaction://ole?verb=0"/>
            </p:cNvPr>
            <p:cNvGraphicFramePr>
              <a:graphicFrameLocks noChangeAspect="1"/>
            </p:cNvGraphicFramePr>
            <p:nvPr/>
          </p:nvGraphicFramePr>
          <p:xfrm>
            <a:off x="1419225" y="2355850"/>
            <a:ext cx="4999038" cy="1144588"/>
          </p:xfrm>
          <a:graphic>
            <a:graphicData uri="http://schemas.openxmlformats.org/presentationml/2006/ole">
              <mc:AlternateContent xmlns:mc="http://schemas.openxmlformats.org/markup-compatibility/2006">
                <mc:Choice xmlns:v="urn:schemas-microsoft-com:vml" Requires="v">
                  <p:oleObj spid="_x0000_s408599" name="Rovnice" r:id="rId6" imgW="2171700" imgH="495300" progId="Equation.3">
                    <p:embed/>
                  </p:oleObj>
                </mc:Choice>
                <mc:Fallback>
                  <p:oleObj name="Rovnice" r:id="rId6" imgW="2171700" imgH="495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9225" y="2355850"/>
                          <a:ext cx="4999038"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Line 7"/>
            <p:cNvSpPr>
              <a:spLocks noChangeShapeType="1"/>
            </p:cNvSpPr>
            <p:nvPr/>
          </p:nvSpPr>
          <p:spPr bwMode="auto">
            <a:xfrm>
              <a:off x="3628306" y="3469258"/>
              <a:ext cx="1801812" cy="0"/>
            </a:xfrm>
            <a:prstGeom prst="line">
              <a:avLst/>
            </a:prstGeom>
            <a:noFill/>
            <a:ln w="25400">
              <a:solidFill>
                <a:schemeClr val="accent1"/>
              </a:solidFill>
              <a:round/>
              <a:headEnd/>
              <a:tailEnd/>
            </a:ln>
          </p:spPr>
          <p:txBody>
            <a:bodyPr/>
            <a:lstStyle/>
            <a:p>
              <a:endParaRPr lang="en-US"/>
            </a:p>
          </p:txBody>
        </p:sp>
      </p:grpSp>
      <p:sp>
        <p:nvSpPr>
          <p:cNvPr id="11" name="Line 7"/>
          <p:cNvSpPr>
            <a:spLocks noChangeShapeType="1"/>
          </p:cNvSpPr>
          <p:nvPr/>
        </p:nvSpPr>
        <p:spPr bwMode="auto">
          <a:xfrm>
            <a:off x="3419872" y="5589240"/>
            <a:ext cx="1801812" cy="0"/>
          </a:xfrm>
          <a:prstGeom prst="line">
            <a:avLst/>
          </a:prstGeom>
          <a:noFill/>
          <a:ln w="25400">
            <a:solidFill>
              <a:schemeClr val="accent1"/>
            </a:solidFill>
            <a:round/>
            <a:headEnd/>
            <a:tailEnd/>
          </a:ln>
        </p:spPr>
        <p:txBody>
          <a:bodyPr/>
          <a:lstStyle/>
          <a:p>
            <a:endParaRPr lang="en-US"/>
          </a:p>
        </p:txBody>
      </p:sp>
      <p:sp>
        <p:nvSpPr>
          <p:cNvPr id="14" name="Title 1"/>
          <p:cNvSpPr>
            <a:spLocks noGrp="1"/>
          </p:cNvSpPr>
          <p:nvPr>
            <p:ph type="title"/>
          </p:nvPr>
        </p:nvSpPr>
        <p:spPr/>
        <p:txBody>
          <a:bodyPr/>
          <a:lstStyle/>
          <a:p>
            <a:r>
              <a:rPr lang="en-US" dirty="0"/>
              <a:t>Stratified sampling</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34</a:t>
            </a:fld>
            <a:endParaRPr lang="en-US" altLang="en-US"/>
          </a:p>
        </p:txBody>
      </p:sp>
    </p:spTree>
    <p:extLst>
      <p:ext uri="{BB962C8B-B14F-4D97-AF65-F5344CB8AC3E}">
        <p14:creationId xmlns:p14="http://schemas.microsoft.com/office/powerpoint/2010/main" val="34804156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Suppresses sample clustering</a:t>
            </a:r>
            <a:endParaRPr lang="cs-CZ" dirty="0"/>
          </a:p>
          <a:p>
            <a:endParaRPr lang="cs-CZ" dirty="0"/>
          </a:p>
          <a:p>
            <a:r>
              <a:rPr lang="en-US" dirty="0"/>
              <a:t>Reduces estimator variance</a:t>
            </a:r>
            <a:endParaRPr lang="cs-CZ" dirty="0"/>
          </a:p>
          <a:p>
            <a:pPr lvl="1"/>
            <a:r>
              <a:rPr lang="en-US" dirty="0"/>
              <a:t>Variance is provably less than or equal to the variance of a regular secondary estimator</a:t>
            </a:r>
            <a:endParaRPr lang="cs-CZ" dirty="0"/>
          </a:p>
          <a:p>
            <a:pPr lvl="1"/>
            <a:endParaRPr lang="cs-CZ" dirty="0"/>
          </a:p>
          <a:p>
            <a:r>
              <a:rPr lang="en-US" dirty="0"/>
              <a:t>Very effective in low dimension</a:t>
            </a:r>
          </a:p>
          <a:p>
            <a:pPr lvl="1"/>
            <a:r>
              <a:rPr lang="en-US" dirty="0"/>
              <a:t>Effectiveness deteriorates for high-dimensional integrands</a:t>
            </a:r>
          </a:p>
          <a:p>
            <a:endParaRPr lang="en-US"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spTree>
    <p:extLst>
      <p:ext uri="{BB962C8B-B14F-4D97-AF65-F5344CB8AC3E}">
        <p14:creationId xmlns:p14="http://schemas.microsoft.com/office/powerpoint/2010/main" val="146403299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1000" y="1676400"/>
            <a:ext cx="8382000" cy="4724400"/>
          </a:xfrm>
          <a:noFill/>
        </p:spPr>
        <p:txBody>
          <a:bodyPr/>
          <a:lstStyle/>
          <a:p>
            <a:pPr>
              <a:spcBef>
                <a:spcPct val="75000"/>
              </a:spcBef>
              <a:buClr>
                <a:schemeClr val="accent1"/>
              </a:buClr>
              <a:buSzPct val="90000"/>
            </a:pPr>
            <a:r>
              <a:rPr lang="cs-CZ" dirty="0"/>
              <a:t> </a:t>
            </a:r>
            <a:r>
              <a:rPr lang="en-US" b="1" dirty="0"/>
              <a:t>Uniform </a:t>
            </a:r>
            <a:r>
              <a:rPr lang="en-US" dirty="0"/>
              <a:t>subdivision of the interval</a:t>
            </a:r>
            <a:endParaRPr lang="cs-CZ" dirty="0"/>
          </a:p>
          <a:p>
            <a:pPr lvl="1">
              <a:spcBef>
                <a:spcPct val="15000"/>
              </a:spcBef>
              <a:buSzPct val="75000"/>
            </a:pPr>
            <a:r>
              <a:rPr lang="en-US" dirty="0"/>
              <a:t>Natural approach for a completely unknown integra</a:t>
            </a:r>
            <a:r>
              <a:rPr lang="en-US" dirty="0">
                <a:latin typeface="+mj-lt"/>
              </a:rPr>
              <a:t>nd</a:t>
            </a:r>
            <a:r>
              <a:rPr lang="cs-CZ" dirty="0">
                <a:latin typeface="+mj-lt"/>
              </a:rPr>
              <a:t> </a:t>
            </a:r>
            <a:r>
              <a:rPr lang="cs-CZ" b="1" i="1" dirty="0">
                <a:latin typeface="+mj-lt"/>
              </a:rPr>
              <a:t>f</a:t>
            </a:r>
            <a:endParaRPr lang="cs-CZ" i="1" dirty="0">
              <a:latin typeface="+mj-lt"/>
            </a:endParaRPr>
          </a:p>
          <a:p>
            <a:pPr>
              <a:lnSpc>
                <a:spcPct val="95000"/>
              </a:lnSpc>
              <a:spcBef>
                <a:spcPct val="65000"/>
              </a:spcBef>
              <a:buSzPct val="90000"/>
            </a:pPr>
            <a:r>
              <a:rPr lang="en-US" dirty="0"/>
              <a:t>If we know at least roughly the shape of </a:t>
            </a:r>
            <a:r>
              <a:rPr lang="en-US" b="1" dirty="0"/>
              <a:t>the integra</a:t>
            </a:r>
            <a:r>
              <a:rPr lang="en-US" b="1" dirty="0">
                <a:latin typeface="+mj-lt"/>
              </a:rPr>
              <a:t>nd</a:t>
            </a:r>
            <a:r>
              <a:rPr lang="cs-CZ" b="1" dirty="0">
                <a:latin typeface="+mj-lt"/>
              </a:rPr>
              <a:t> </a:t>
            </a:r>
            <a:r>
              <a:rPr lang="cs-CZ" b="1" i="1" dirty="0">
                <a:latin typeface="+mj-lt"/>
              </a:rPr>
              <a:t>f</a:t>
            </a:r>
            <a:r>
              <a:rPr lang="cs-CZ" dirty="0">
                <a:latin typeface="+mj-lt"/>
              </a:rPr>
              <a:t>,</a:t>
            </a:r>
            <a:r>
              <a:rPr lang="cs-CZ" b="1" dirty="0">
                <a:latin typeface="+mj-lt"/>
              </a:rPr>
              <a:t> </a:t>
            </a:r>
            <a:r>
              <a:rPr lang="en-US" dirty="0">
                <a:latin typeface="+mj-lt"/>
              </a:rPr>
              <a:t>we aim for a subdivision with the lowest possible vari</a:t>
            </a:r>
            <a:r>
              <a:rPr lang="en-US" dirty="0"/>
              <a:t>ance on the sub-domains</a:t>
            </a:r>
            <a:endParaRPr lang="cs-CZ" dirty="0"/>
          </a:p>
          <a:p>
            <a:pPr>
              <a:lnSpc>
                <a:spcPct val="95000"/>
              </a:lnSpc>
              <a:spcBef>
                <a:spcPct val="65000"/>
              </a:spcBef>
              <a:buClr>
                <a:srgbClr val="438E00"/>
              </a:buClr>
              <a:buSzPct val="90000"/>
            </a:pPr>
            <a:r>
              <a:rPr lang="en-US" dirty="0">
                <a:latin typeface="+mj-lt"/>
              </a:rPr>
              <a:t>Subdivision of a </a:t>
            </a:r>
            <a:r>
              <a:rPr lang="cs-CZ" b="1" i="1" dirty="0">
                <a:latin typeface="+mj-lt"/>
              </a:rPr>
              <a:t>d</a:t>
            </a:r>
            <a:r>
              <a:rPr lang="cs-CZ" b="1" dirty="0">
                <a:latin typeface="+mj-lt"/>
              </a:rPr>
              <a:t>-</a:t>
            </a:r>
            <a:r>
              <a:rPr lang="en-US" b="1" dirty="0">
                <a:latin typeface="+mj-lt"/>
              </a:rPr>
              <a:t>dimensional interval </a:t>
            </a:r>
            <a:r>
              <a:rPr lang="en-US" dirty="0">
                <a:latin typeface="+mj-lt"/>
              </a:rPr>
              <a:t>leads to </a:t>
            </a:r>
            <a:r>
              <a:rPr lang="cs-CZ" b="1" i="1" dirty="0" err="1">
                <a:latin typeface="+mj-lt"/>
              </a:rPr>
              <a:t>N</a:t>
            </a:r>
            <a:r>
              <a:rPr lang="cs-CZ" b="1" i="1" baseline="40000" dirty="0" err="1">
                <a:latin typeface="+mj-lt"/>
              </a:rPr>
              <a:t>d</a:t>
            </a:r>
            <a:r>
              <a:rPr lang="cs-CZ" dirty="0">
                <a:latin typeface="+mj-lt"/>
              </a:rPr>
              <a:t> </a:t>
            </a:r>
            <a:r>
              <a:rPr lang="en-US" dirty="0">
                <a:latin typeface="+mj-lt"/>
              </a:rPr>
              <a:t>samples</a:t>
            </a:r>
            <a:endParaRPr lang="cs-CZ" dirty="0">
              <a:latin typeface="+mj-lt"/>
            </a:endParaRPr>
          </a:p>
          <a:p>
            <a:pPr lvl="1">
              <a:spcBef>
                <a:spcPct val="15000"/>
              </a:spcBef>
              <a:buSzPct val="75000"/>
            </a:pPr>
            <a:r>
              <a:rPr lang="en-US" dirty="0">
                <a:latin typeface="+mj-lt"/>
              </a:rPr>
              <a:t>A better approach in high dimension is </a:t>
            </a:r>
            <a:r>
              <a:rPr lang="en-US" b="1" i="1" dirty="0">
                <a:latin typeface="+mj-lt"/>
              </a:rPr>
              <a:t>N</a:t>
            </a:r>
            <a:r>
              <a:rPr lang="en-US" b="1" dirty="0">
                <a:latin typeface="+mj-lt"/>
              </a:rPr>
              <a:t>-rooks</a:t>
            </a:r>
            <a:r>
              <a:rPr lang="en-US" dirty="0">
                <a:latin typeface="+mj-lt"/>
              </a:rPr>
              <a:t> sampling</a:t>
            </a:r>
            <a:endParaRPr lang="cs-CZ" b="1" dirty="0">
              <a:latin typeface="+mj-lt"/>
            </a:endParaRPr>
          </a:p>
        </p:txBody>
      </p:sp>
      <p:sp>
        <p:nvSpPr>
          <p:cNvPr id="4" name="Title 3"/>
          <p:cNvSpPr>
            <a:spLocks noGrp="1"/>
          </p:cNvSpPr>
          <p:nvPr>
            <p:ph type="title"/>
          </p:nvPr>
        </p:nvSpPr>
        <p:spPr/>
        <p:txBody>
          <a:bodyPr/>
          <a:lstStyle/>
          <a:p>
            <a:r>
              <a:rPr lang="en-US" dirty="0"/>
              <a:t>How to subdivide the interval?</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spTree>
    <p:extLst>
      <p:ext uri="{BB962C8B-B14F-4D97-AF65-F5344CB8AC3E}">
        <p14:creationId xmlns:p14="http://schemas.microsoft.com/office/powerpoint/2010/main" val="204731053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of stratified sampling and the transformation method</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pic>
        <p:nvPicPr>
          <p:cNvPr id="7" name="Picture 4"/>
          <p:cNvPicPr>
            <a:picLocks noChangeAspect="1" noChangeArrowheads="1"/>
          </p:cNvPicPr>
          <p:nvPr/>
        </p:nvPicPr>
        <p:blipFill>
          <a:blip r:embed="rId2" cstate="print"/>
          <a:srcRect/>
          <a:stretch>
            <a:fillRect/>
          </a:stretch>
        </p:blipFill>
        <p:spPr bwMode="auto">
          <a:xfrm>
            <a:off x="2771800" y="2348880"/>
            <a:ext cx="5616624" cy="3847368"/>
          </a:xfrm>
          <a:prstGeom prst="rect">
            <a:avLst/>
          </a:prstGeom>
          <a:noFill/>
          <a:ln w="9525">
            <a:noFill/>
            <a:miter lim="800000"/>
            <a:headEnd/>
            <a:tailEnd/>
          </a:ln>
          <a:effectLst/>
        </p:spPr>
      </p:pic>
      <p:sp>
        <p:nvSpPr>
          <p:cNvPr id="9" name="TextBox 8"/>
          <p:cNvSpPr txBox="1"/>
          <p:nvPr/>
        </p:nvSpPr>
        <p:spPr>
          <a:xfrm rot="19914683">
            <a:off x="-135022" y="3713410"/>
            <a:ext cx="3722494" cy="830997"/>
          </a:xfrm>
          <a:prstGeom prst="rect">
            <a:avLst/>
          </a:prstGeom>
          <a:noFill/>
        </p:spPr>
        <p:txBody>
          <a:bodyPr wrap="none" rtlCol="0">
            <a:spAutoFit/>
          </a:bodyPr>
          <a:lstStyle/>
          <a:p>
            <a:pPr algn="ctr"/>
            <a:r>
              <a:rPr lang="en-US" sz="2400" dirty="0">
                <a:latin typeface="+mj-lt"/>
              </a:rPr>
              <a:t>Stratification in the space </a:t>
            </a:r>
            <a:br>
              <a:rPr lang="en-US" sz="2400" dirty="0">
                <a:latin typeface="+mj-lt"/>
              </a:rPr>
            </a:br>
            <a:r>
              <a:rPr lang="en-US" sz="2400" dirty="0">
                <a:latin typeface="+mj-lt"/>
              </a:rPr>
              <a:t>of random numbers</a:t>
            </a:r>
          </a:p>
        </p:txBody>
      </p:sp>
      <p:sp>
        <p:nvSpPr>
          <p:cNvPr id="10" name="TextBox 9"/>
          <p:cNvSpPr txBox="1"/>
          <p:nvPr/>
        </p:nvSpPr>
        <p:spPr>
          <a:xfrm rot="1228748">
            <a:off x="5662784" y="2037083"/>
            <a:ext cx="3573414" cy="830997"/>
          </a:xfrm>
          <a:prstGeom prst="rect">
            <a:avLst/>
          </a:prstGeom>
          <a:noFill/>
        </p:spPr>
        <p:txBody>
          <a:bodyPr wrap="none" rtlCol="0">
            <a:spAutoFit/>
          </a:bodyPr>
          <a:lstStyle/>
          <a:p>
            <a:pPr algn="ctr"/>
            <a:r>
              <a:rPr lang="en-US" sz="2400" dirty="0">
                <a:latin typeface="+mj-lt"/>
              </a:rPr>
              <a:t>Transformation through </a:t>
            </a:r>
            <a:br>
              <a:rPr lang="en-US" sz="2400" dirty="0">
                <a:latin typeface="+mj-lt"/>
              </a:rPr>
            </a:br>
            <a:r>
              <a:rPr lang="en-US" sz="2400" dirty="0">
                <a:latin typeface="+mj-lt"/>
              </a:rPr>
              <a:t>the inverse </a:t>
            </a:r>
            <a:r>
              <a:rPr lang="en-US" sz="2400" dirty="0" err="1">
                <a:latin typeface="+mj-lt"/>
              </a:rPr>
              <a:t>cdf</a:t>
            </a:r>
            <a:endParaRPr lang="en-US" sz="2400" dirty="0">
              <a:latin typeface="+mj-lt"/>
            </a:endParaRPr>
          </a:p>
        </p:txBody>
      </p:sp>
    </p:spTree>
    <p:extLst>
      <p:ext uri="{BB962C8B-B14F-4D97-AF65-F5344CB8AC3E}">
        <p14:creationId xmlns:p14="http://schemas.microsoft.com/office/powerpoint/2010/main" val="149412097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z="2800" dirty="0"/>
              <a:t>Quasi-Monte Carlo methods</a:t>
            </a:r>
            <a:r>
              <a:rPr lang="cs-CZ" sz="2800" dirty="0"/>
              <a:t> (QMC)</a:t>
            </a:r>
            <a:endParaRPr lang="en-US" sz="2800" dirty="0"/>
          </a:p>
        </p:txBody>
      </p:sp>
      <p:sp>
        <p:nvSpPr>
          <p:cNvPr id="274435" name="Rectangle 3"/>
          <p:cNvSpPr>
            <a:spLocks noGrp="1" noChangeArrowheads="1"/>
          </p:cNvSpPr>
          <p:nvPr>
            <p:ph type="body" idx="1"/>
          </p:nvPr>
        </p:nvSpPr>
        <p:spPr/>
        <p:txBody>
          <a:bodyPr/>
          <a:lstStyle/>
          <a:p>
            <a:r>
              <a:rPr lang="en-US" dirty="0"/>
              <a:t>Use of strictly deterministic sequences instead of (pseudo-)random numbers</a:t>
            </a:r>
          </a:p>
          <a:p>
            <a:endParaRPr lang="cs-CZ" dirty="0"/>
          </a:p>
          <a:p>
            <a:r>
              <a:rPr lang="en-US" dirty="0"/>
              <a:t>Pseudo-random numbers replaced by </a:t>
            </a:r>
            <a:r>
              <a:rPr lang="en-US" b="1" dirty="0"/>
              <a:t>low-discrepancy</a:t>
            </a:r>
            <a:r>
              <a:rPr lang="cs-CZ" b="1" dirty="0"/>
              <a:t> </a:t>
            </a:r>
            <a:r>
              <a:rPr lang="en-US" b="1" dirty="0"/>
              <a:t>sequences</a:t>
            </a:r>
            <a:endParaRPr lang="en-US" dirty="0"/>
          </a:p>
          <a:p>
            <a:endParaRPr lang="cs-CZ" dirty="0"/>
          </a:p>
          <a:p>
            <a:r>
              <a:rPr lang="en-US" dirty="0"/>
              <a:t>Everything works as in regular </a:t>
            </a:r>
            <a:r>
              <a:rPr lang="cs-CZ" dirty="0"/>
              <a:t>MC, </a:t>
            </a:r>
            <a:r>
              <a:rPr lang="en-US" dirty="0"/>
              <a:t>but the underlying math is different </a:t>
            </a:r>
            <a:r>
              <a:rPr lang="cs-CZ" dirty="0"/>
              <a:t>(</a:t>
            </a:r>
            <a:r>
              <a:rPr lang="en-US" dirty="0"/>
              <a:t>nothing is random so the math cannot be built on probability theory</a:t>
            </a:r>
            <a:r>
              <a:rPr lang="cs-CZ" dirty="0"/>
              <a:t>)</a:t>
            </a:r>
          </a:p>
          <a:p>
            <a:endParaRPr lang="cs-CZ" dirty="0"/>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spTree>
    <p:extLst>
      <p:ext uri="{BB962C8B-B14F-4D97-AF65-F5344CB8AC3E}">
        <p14:creationId xmlns:p14="http://schemas.microsoft.com/office/powerpoint/2010/main" val="139879714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Discrepancy</a:t>
            </a:r>
            <a:endParaRPr lang="cs-CZ" dirty="0"/>
          </a:p>
        </p:txBody>
      </p:sp>
      <p:sp>
        <p:nvSpPr>
          <p:cNvPr id="3" name="Content Placeholder 2"/>
          <p:cNvSpPr>
            <a:spLocks noGrp="1"/>
          </p:cNvSpPr>
          <p:nvPr>
            <p:ph idx="1"/>
          </p:nvPr>
        </p:nvSpPr>
        <p:spPr/>
        <p:txBody>
          <a:bodyPr/>
          <a:lstStyle/>
          <a:p>
            <a:endParaRPr lang="en-US" dirty="0"/>
          </a:p>
          <a:p>
            <a:endParaRPr lang="en-US" dirty="0"/>
          </a:p>
        </p:txBody>
      </p:sp>
      <p:pic>
        <p:nvPicPr>
          <p:cNvPr id="1030" name="Picture 6"/>
          <p:cNvPicPr>
            <a:picLocks noChangeAspect="1" noChangeArrowheads="1"/>
          </p:cNvPicPr>
          <p:nvPr/>
        </p:nvPicPr>
        <p:blipFill>
          <a:blip r:embed="rId2" cstate="print"/>
          <a:srcRect/>
          <a:stretch>
            <a:fillRect/>
          </a:stretch>
        </p:blipFill>
        <p:spPr bwMode="auto">
          <a:xfrm>
            <a:off x="1475656" y="2132856"/>
            <a:ext cx="6401594" cy="2269274"/>
          </a:xfrm>
          <a:prstGeom prst="rect">
            <a:avLst/>
          </a:prstGeom>
          <a:noFill/>
          <a:ln w="9525">
            <a:noFill/>
            <a:miter lim="800000"/>
            <a:headEnd/>
            <a:tailEnd/>
          </a:ln>
        </p:spPr>
      </p:pic>
      <p:sp>
        <p:nvSpPr>
          <p:cNvPr id="7" name="TextBox 6"/>
          <p:cNvSpPr txBox="1"/>
          <p:nvPr/>
        </p:nvSpPr>
        <p:spPr>
          <a:xfrm>
            <a:off x="5484793" y="4365104"/>
            <a:ext cx="1984839" cy="646331"/>
          </a:xfrm>
          <a:prstGeom prst="rect">
            <a:avLst/>
          </a:prstGeom>
          <a:noFill/>
        </p:spPr>
        <p:txBody>
          <a:bodyPr wrap="none" rtlCol="0">
            <a:spAutoFit/>
          </a:bodyPr>
          <a:lstStyle/>
          <a:p>
            <a:pPr algn="ctr"/>
            <a:r>
              <a:rPr lang="en-US" dirty="0">
                <a:latin typeface="+mj-lt"/>
              </a:rPr>
              <a:t>Low Discrepancy </a:t>
            </a:r>
            <a:br>
              <a:rPr lang="en-US" dirty="0">
                <a:latin typeface="+mj-lt"/>
              </a:rPr>
            </a:br>
            <a:r>
              <a:rPr lang="en-US" dirty="0">
                <a:latin typeface="+mj-lt"/>
              </a:rPr>
              <a:t>(more uniform)</a:t>
            </a:r>
          </a:p>
        </p:txBody>
      </p:sp>
      <p:sp>
        <p:nvSpPr>
          <p:cNvPr id="8" name="TextBox 7"/>
          <p:cNvSpPr txBox="1"/>
          <p:nvPr/>
        </p:nvSpPr>
        <p:spPr>
          <a:xfrm>
            <a:off x="2043511" y="4365104"/>
            <a:ext cx="2098652" cy="646331"/>
          </a:xfrm>
          <a:prstGeom prst="rect">
            <a:avLst/>
          </a:prstGeom>
          <a:noFill/>
        </p:spPr>
        <p:txBody>
          <a:bodyPr wrap="none" rtlCol="0">
            <a:spAutoFit/>
          </a:bodyPr>
          <a:lstStyle/>
          <a:p>
            <a:pPr algn="ctr"/>
            <a:r>
              <a:rPr lang="en-US" dirty="0">
                <a:latin typeface="+mj-lt"/>
              </a:rPr>
              <a:t>High Discrepancy </a:t>
            </a:r>
            <a:br>
              <a:rPr lang="en-US" dirty="0">
                <a:latin typeface="+mj-lt"/>
              </a:rPr>
            </a:br>
            <a:r>
              <a:rPr lang="en-US" dirty="0">
                <a:latin typeface="+mj-lt"/>
              </a:rPr>
              <a:t>(clusters of points)</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spTree>
    <p:extLst>
      <p:ext uri="{BB962C8B-B14F-4D97-AF65-F5344CB8AC3E}">
        <p14:creationId xmlns:p14="http://schemas.microsoft.com/office/powerpoint/2010/main" val="5913594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a:t>
            </a:r>
            <a:r>
              <a:rPr lang="en-US" dirty="0"/>
              <a:t> discrete random variable</a:t>
            </a:r>
            <a:endParaRPr lang="cs-CZ" dirty="0"/>
          </a:p>
        </p:txBody>
      </p:sp>
      <p:sp>
        <p:nvSpPr>
          <p:cNvPr id="3" name="Content Placeholder 2"/>
          <p:cNvSpPr>
            <a:spLocks noGrp="1"/>
          </p:cNvSpPr>
          <p:nvPr>
            <p:ph idx="1"/>
          </p:nvPr>
        </p:nvSpPr>
        <p:spPr/>
        <p:txBody>
          <a:bodyPr/>
          <a:lstStyle/>
          <a:p>
            <a:r>
              <a:rPr lang="en-US" dirty="0"/>
              <a:t>Given a probability mass function </a:t>
            </a:r>
            <a:r>
              <a:rPr lang="cs-CZ" i="1" dirty="0"/>
              <a:t>p</a:t>
            </a:r>
            <a:r>
              <a:rPr lang="cs-CZ" dirty="0"/>
              <a:t>(</a:t>
            </a:r>
            <a:r>
              <a:rPr lang="cs-CZ" i="1" dirty="0"/>
              <a:t>i</a:t>
            </a:r>
            <a:r>
              <a:rPr lang="cs-CZ" dirty="0"/>
              <a:t>), </a:t>
            </a:r>
            <a:r>
              <a:rPr lang="en-US" dirty="0"/>
              <a:t>and the corresponding </a:t>
            </a:r>
            <a:r>
              <a:rPr lang="en-US" dirty="0" err="1"/>
              <a:t>cdf</a:t>
            </a:r>
            <a:r>
              <a:rPr lang="en-US" dirty="0"/>
              <a:t> </a:t>
            </a:r>
            <a:r>
              <a:rPr lang="cs-CZ" i="1" dirty="0"/>
              <a:t>P</a:t>
            </a:r>
            <a:r>
              <a:rPr lang="cs-CZ" dirty="0"/>
              <a:t>(</a:t>
            </a:r>
            <a:r>
              <a:rPr lang="cs-CZ" i="1" dirty="0"/>
              <a:t>i</a:t>
            </a:r>
            <a:r>
              <a:rPr lang="cs-CZ" dirty="0"/>
              <a:t>)</a:t>
            </a:r>
          </a:p>
          <a:p>
            <a:endParaRPr lang="cs-CZ" dirty="0"/>
          </a:p>
          <a:p>
            <a:r>
              <a:rPr lang="en-US" dirty="0"/>
              <a:t>Procedure</a:t>
            </a:r>
            <a:endParaRPr lang="cs-CZ" dirty="0"/>
          </a:p>
          <a:p>
            <a:pPr marL="801687" lvl="1" indent="-457200">
              <a:buFont typeface="+mj-lt"/>
              <a:buAutoNum type="arabicPeriod"/>
            </a:pPr>
            <a:r>
              <a:rPr lang="en-US" dirty="0"/>
              <a:t>Generate </a:t>
            </a:r>
            <a:r>
              <a:rPr lang="cs-CZ" i="1" dirty="0"/>
              <a:t>u</a:t>
            </a:r>
            <a:r>
              <a:rPr lang="cs-CZ" dirty="0"/>
              <a:t> </a:t>
            </a:r>
            <a:r>
              <a:rPr lang="en-US" dirty="0"/>
              <a:t>from Uniform</a:t>
            </a:r>
            <a:r>
              <a:rPr lang="cs-CZ" dirty="0"/>
              <a:t>(0,1)</a:t>
            </a:r>
          </a:p>
          <a:p>
            <a:pPr marL="801687" lvl="1" indent="-457200">
              <a:buFont typeface="+mj-lt"/>
              <a:buAutoNum type="arabicPeriod"/>
            </a:pPr>
            <a:r>
              <a:rPr lang="en-US" dirty="0"/>
              <a:t>Choose </a:t>
            </a:r>
            <a:r>
              <a:rPr lang="cs-CZ" i="1" dirty="0" err="1"/>
              <a:t>x</a:t>
            </a:r>
            <a:r>
              <a:rPr lang="cs-CZ" i="1" baseline="-25000" dirty="0" err="1"/>
              <a:t>i</a:t>
            </a:r>
            <a:r>
              <a:rPr lang="cs-CZ" dirty="0"/>
              <a:t> </a:t>
            </a:r>
            <a:r>
              <a:rPr lang="en-US" dirty="0"/>
              <a:t>for which</a:t>
            </a:r>
            <a:br>
              <a:rPr lang="cs-CZ" dirty="0"/>
            </a:br>
            <a:br>
              <a:rPr lang="cs-CZ" dirty="0"/>
            </a:br>
            <a:br>
              <a:rPr lang="cs-CZ" dirty="0"/>
            </a:br>
            <a:br>
              <a:rPr lang="cs-CZ" dirty="0"/>
            </a:br>
            <a:br>
              <a:rPr lang="cs-CZ" dirty="0"/>
            </a:br>
            <a:r>
              <a:rPr lang="cs-CZ" sz="1800" dirty="0"/>
              <a:t>(</a:t>
            </a:r>
            <a:r>
              <a:rPr lang="en-US" sz="1800" dirty="0"/>
              <a:t>we define </a:t>
            </a:r>
            <a:r>
              <a:rPr lang="cs-CZ" sz="1800" i="1" dirty="0">
                <a:latin typeface="Times New Roman" pitchFamily="18" charset="0"/>
                <a:cs typeface="Times New Roman" pitchFamily="18" charset="0"/>
              </a:rPr>
              <a:t>P</a:t>
            </a:r>
            <a:r>
              <a:rPr lang="cs-CZ" sz="1800" dirty="0">
                <a:latin typeface="Times New Roman" pitchFamily="18" charset="0"/>
                <a:cs typeface="Times New Roman" pitchFamily="18" charset="0"/>
              </a:rPr>
              <a:t>(0) = 0</a:t>
            </a:r>
            <a:r>
              <a:rPr lang="cs-CZ" sz="1800" dirty="0"/>
              <a:t>)</a:t>
            </a:r>
            <a:endParaRPr lang="cs-CZ" dirty="0"/>
          </a:p>
          <a:p>
            <a:r>
              <a:rPr lang="en-US" dirty="0"/>
              <a:t>The search is usually implemented by interval bisection</a:t>
            </a:r>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a:t>
            </a:fld>
            <a:endParaRPr lang="en-US" altLang="en-US"/>
          </a:p>
        </p:txBody>
      </p:sp>
      <p:grpSp>
        <p:nvGrpSpPr>
          <p:cNvPr id="7" name="Group 61"/>
          <p:cNvGrpSpPr/>
          <p:nvPr/>
        </p:nvGrpSpPr>
        <p:grpSpPr>
          <a:xfrm>
            <a:off x="5148064" y="2348880"/>
            <a:ext cx="3888432" cy="2880320"/>
            <a:chOff x="5076056" y="3645024"/>
            <a:chExt cx="3888432" cy="2880320"/>
          </a:xfrm>
        </p:grpSpPr>
        <p:sp>
          <p:nvSpPr>
            <p:cNvPr id="37" name="Rectangle 36"/>
            <p:cNvSpPr/>
            <p:nvPr/>
          </p:nvSpPr>
          <p:spPr>
            <a:xfrm>
              <a:off x="5076056" y="3645024"/>
              <a:ext cx="3888432" cy="2880320"/>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8" name="Straight Arrow Connector 37"/>
            <p:cNvCxnSpPr/>
            <p:nvPr/>
          </p:nvCxnSpPr>
          <p:spPr>
            <a:xfrm>
              <a:off x="5724128" y="6013530"/>
              <a:ext cx="2880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24128" y="3861048"/>
              <a:ext cx="0" cy="2132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228184" y="5509474"/>
              <a:ext cx="0" cy="55652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43" name="Object 4">
              <a:hlinkClick r:id="" action="ppaction://ole?verb=0"/>
            </p:cNvPr>
            <p:cNvGraphicFramePr>
              <a:graphicFrameLocks/>
            </p:cNvGraphicFramePr>
            <p:nvPr/>
          </p:nvGraphicFramePr>
          <p:xfrm>
            <a:off x="5248275" y="5052541"/>
            <a:ext cx="293688" cy="320675"/>
          </p:xfrm>
          <a:graphic>
            <a:graphicData uri="http://schemas.openxmlformats.org/presentationml/2006/ole">
              <mc:AlternateContent xmlns:mc="http://schemas.openxmlformats.org/markup-compatibility/2006">
                <mc:Choice xmlns:v="urn:schemas-microsoft-com:vml" Requires="v">
                  <p:oleObj spid="_x0000_s411697" name="Rovnice" r:id="rId3" imgW="126835" imgH="139518" progId="Equation.3">
                    <p:embed/>
                  </p:oleObj>
                </mc:Choice>
                <mc:Fallback>
                  <p:oleObj name="Rovnice" r:id="rId3" imgW="126835" imgH="139518"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5052541"/>
                          <a:ext cx="293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5">
              <a:hlinkClick r:id="" action="ppaction://ole?verb=0"/>
            </p:cNvPr>
            <p:cNvGraphicFramePr>
              <a:graphicFrameLocks/>
            </p:cNvGraphicFramePr>
            <p:nvPr/>
          </p:nvGraphicFramePr>
          <p:xfrm>
            <a:off x="6083871" y="5942881"/>
            <a:ext cx="352425" cy="496887"/>
          </p:xfrm>
          <a:graphic>
            <a:graphicData uri="http://schemas.openxmlformats.org/presentationml/2006/ole">
              <mc:AlternateContent xmlns:mc="http://schemas.openxmlformats.org/markup-compatibility/2006">
                <mc:Choice xmlns:v="urn:schemas-microsoft-com:vml" Requires="v">
                  <p:oleObj spid="_x0000_s411698" name="Rovnice" r:id="rId5" imgW="152268" imgH="215713" progId="Equation.3">
                    <p:embed/>
                  </p:oleObj>
                </mc:Choice>
                <mc:Fallback>
                  <p:oleObj name="Rovnice" r:id="rId5" imgW="152268" imgH="215713"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871" y="5942881"/>
                          <a:ext cx="3524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5" name="Straight Connector 44"/>
            <p:cNvCxnSpPr/>
            <p:nvPr/>
          </p:nvCxnSpPr>
          <p:spPr>
            <a:xfrm flipH="1">
              <a:off x="5652120" y="5229200"/>
              <a:ext cx="1080120" cy="0"/>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76056" y="3645024"/>
              <a:ext cx="3888432" cy="369332"/>
            </a:xfrm>
            <a:prstGeom prst="rect">
              <a:avLst/>
            </a:prstGeom>
            <a:noFill/>
          </p:spPr>
          <p:txBody>
            <a:bodyPr wrap="square" rtlCol="0">
              <a:spAutoFit/>
            </a:bodyPr>
            <a:lstStyle/>
            <a:p>
              <a:pPr algn="ctr"/>
              <a:r>
                <a:rPr lang="en-US" b="1" dirty="0">
                  <a:latin typeface="+mj-lt"/>
                </a:rPr>
                <a:t>CDF</a:t>
              </a:r>
              <a:endParaRPr lang="cs-CZ" b="1" dirty="0">
                <a:latin typeface="+mj-lt"/>
              </a:endParaRPr>
            </a:p>
          </p:txBody>
        </p:sp>
        <p:cxnSp>
          <p:nvCxnSpPr>
            <p:cNvPr id="48" name="Straight Arrow Connector 47"/>
            <p:cNvCxnSpPr/>
            <p:nvPr/>
          </p:nvCxnSpPr>
          <p:spPr>
            <a:xfrm flipV="1">
              <a:off x="6732240" y="4931288"/>
              <a:ext cx="0" cy="11347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236296" y="4639488"/>
              <a:ext cx="0" cy="14265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40352" y="4121784"/>
              <a:ext cx="0" cy="194421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52120" y="4135432"/>
              <a:ext cx="2074584" cy="13648"/>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08234" name="Object 10">
              <a:hlinkClick r:id="" action="ppaction://ole?verb=0"/>
            </p:cNvPr>
            <p:cNvGraphicFramePr>
              <a:graphicFrameLocks/>
            </p:cNvGraphicFramePr>
            <p:nvPr/>
          </p:nvGraphicFramePr>
          <p:xfrm>
            <a:off x="5365750" y="3932238"/>
            <a:ext cx="204788" cy="381000"/>
          </p:xfrm>
          <a:graphic>
            <a:graphicData uri="http://schemas.openxmlformats.org/presentationml/2006/ole">
              <mc:AlternateContent xmlns:mc="http://schemas.openxmlformats.org/markup-compatibility/2006">
                <mc:Choice xmlns:v="urn:schemas-microsoft-com:vml" Requires="v">
                  <p:oleObj spid="_x0000_s411699" name="Rovnice" r:id="rId7" imgW="88707" imgH="164742" progId="Equation.3">
                    <p:embed/>
                  </p:oleObj>
                </mc:Choice>
                <mc:Fallback>
                  <p:oleObj name="Rovnice" r:id="rId7" imgW="88707" imgH="164742"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3932238"/>
                          <a:ext cx="2047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1" name="Object 5">
            <a:hlinkClick r:id="" action="ppaction://ole?verb=0"/>
          </p:cNvPr>
          <p:cNvGraphicFramePr>
            <a:graphicFrameLocks/>
          </p:cNvGraphicFramePr>
          <p:nvPr>
            <p:extLst>
              <p:ext uri="{D42A27DB-BD31-4B8C-83A1-F6EECF244321}">
                <p14:modId xmlns:p14="http://schemas.microsoft.com/office/powerpoint/2010/main" val="1284219965"/>
              </p:ext>
            </p:extLst>
          </p:nvPr>
        </p:nvGraphicFramePr>
        <p:xfrm>
          <a:off x="6652766" y="4653087"/>
          <a:ext cx="382588" cy="496887"/>
        </p:xfrm>
        <a:graphic>
          <a:graphicData uri="http://schemas.openxmlformats.org/presentationml/2006/ole">
            <mc:AlternateContent xmlns:mc="http://schemas.openxmlformats.org/markup-compatibility/2006">
              <mc:Choice xmlns:v="urn:schemas-microsoft-com:vml" Requires="v">
                <p:oleObj spid="_x0000_s411700" name="Rovnice" r:id="rId9" imgW="164885" imgH="215619" progId="Equation.3">
                  <p:embed/>
                </p:oleObj>
              </mc:Choice>
              <mc:Fallback>
                <p:oleObj name="Rovnice" r:id="rId9" imgW="164885" imgH="215619"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276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6" name="Object 12">
            <a:hlinkClick r:id="" action="ppaction://ole?verb=0"/>
          </p:cNvPr>
          <p:cNvGraphicFramePr>
            <a:graphicFrameLocks/>
          </p:cNvGraphicFramePr>
          <p:nvPr>
            <p:extLst>
              <p:ext uri="{D42A27DB-BD31-4B8C-83A1-F6EECF244321}">
                <p14:modId xmlns:p14="http://schemas.microsoft.com/office/powerpoint/2010/main" val="1356129765"/>
              </p:ext>
            </p:extLst>
          </p:nvPr>
        </p:nvGraphicFramePr>
        <p:xfrm>
          <a:off x="7157591" y="4638799"/>
          <a:ext cx="381000" cy="527050"/>
        </p:xfrm>
        <a:graphic>
          <a:graphicData uri="http://schemas.openxmlformats.org/presentationml/2006/ole">
            <mc:AlternateContent xmlns:mc="http://schemas.openxmlformats.org/markup-compatibility/2006">
              <mc:Choice xmlns:v="urn:schemas-microsoft-com:vml" Requires="v">
                <p:oleObj spid="_x0000_s411701" name="Rovnice" r:id="rId11" imgW="165028" imgH="228501" progId="Equation.3">
                  <p:embed/>
                </p:oleObj>
              </mc:Choice>
              <mc:Fallback>
                <p:oleObj name="Rovnice" r:id="rId11" imgW="165028" imgH="228501" progId="Equation.3">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7591" y="4638799"/>
                        <a:ext cx="3810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7" name="Object 13">
            <a:hlinkClick r:id="" action="ppaction://ole?verb=0"/>
          </p:cNvPr>
          <p:cNvGraphicFramePr>
            <a:graphicFrameLocks/>
          </p:cNvGraphicFramePr>
          <p:nvPr>
            <p:extLst>
              <p:ext uri="{D42A27DB-BD31-4B8C-83A1-F6EECF244321}">
                <p14:modId xmlns:p14="http://schemas.microsoft.com/office/powerpoint/2010/main" val="520417729"/>
              </p:ext>
            </p:extLst>
          </p:nvPr>
        </p:nvGraphicFramePr>
        <p:xfrm>
          <a:off x="7662416" y="4653087"/>
          <a:ext cx="382588" cy="496887"/>
        </p:xfrm>
        <a:graphic>
          <a:graphicData uri="http://schemas.openxmlformats.org/presentationml/2006/ole">
            <mc:AlternateContent xmlns:mc="http://schemas.openxmlformats.org/markup-compatibility/2006">
              <mc:Choice xmlns:v="urn:schemas-microsoft-com:vml" Requires="v">
                <p:oleObj spid="_x0000_s411702" name="Rovnice" r:id="rId13" imgW="164885" imgH="215619" progId="Equation.3">
                  <p:embed/>
                </p:oleObj>
              </mc:Choice>
              <mc:Fallback>
                <p:oleObj name="Rovnice" r:id="rId13" imgW="164885" imgH="215619" progId="Equation.3">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241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1043608" y="4293096"/>
            <a:ext cx="3240360" cy="792088"/>
            <a:chOff x="1043608" y="3919408"/>
            <a:chExt cx="3240360" cy="792088"/>
          </a:xfrm>
        </p:grpSpPr>
        <p:graphicFrame>
          <p:nvGraphicFramePr>
            <p:cNvPr id="308226" name="Object 2">
              <a:hlinkClick r:id="" action="ppaction://ole?verb=0"/>
            </p:cNvPr>
            <p:cNvGraphicFramePr>
              <a:graphicFrameLocks/>
            </p:cNvGraphicFramePr>
            <p:nvPr/>
          </p:nvGraphicFramePr>
          <p:xfrm>
            <a:off x="1204913" y="4077072"/>
            <a:ext cx="2962275" cy="466725"/>
          </p:xfrm>
          <a:graphic>
            <a:graphicData uri="http://schemas.openxmlformats.org/presentationml/2006/ole">
              <mc:AlternateContent xmlns:mc="http://schemas.openxmlformats.org/markup-compatibility/2006">
                <mc:Choice xmlns:v="urn:schemas-microsoft-com:vml" Requires="v">
                  <p:oleObj spid="_x0000_s411703" name="Rovnice" r:id="rId15" imgW="1282700" imgH="203200" progId="Equation.3">
                    <p:embed/>
                  </p:oleObj>
                </mc:Choice>
                <mc:Fallback>
                  <p:oleObj name="Rovnice" r:id="rId15" imgW="1282700" imgH="203200" progId="Equation.3">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4913" y="4077072"/>
                          <a:ext cx="29622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Rectangle 23"/>
            <p:cNvSpPr/>
            <p:nvPr/>
          </p:nvSpPr>
          <p:spPr>
            <a:xfrm>
              <a:off x="1043608" y="3919408"/>
              <a:ext cx="324036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102112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b="1" dirty="0"/>
              <a:t>Stratified</a:t>
            </a:r>
            <a:r>
              <a:rPr lang="cs-CZ" b="1" dirty="0"/>
              <a:t> </a:t>
            </a:r>
            <a:r>
              <a:rPr lang="cs-CZ" b="1" dirty="0" err="1"/>
              <a:t>sampling</a:t>
            </a:r>
            <a:endParaRPr lang="cs-CZ"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40</a:t>
            </a:fld>
            <a:endParaRPr lang="en-US" altLang="en-US"/>
          </a:p>
        </p:txBody>
      </p:sp>
    </p:spTree>
    <p:extLst>
      <p:ext uri="{BB962C8B-B14F-4D97-AF65-F5344CB8AC3E}">
        <p14:creationId xmlns:p14="http://schemas.microsoft.com/office/powerpoint/2010/main" val="180004671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cs-CZ" b="1" dirty="0"/>
              <a:t>Quasi-</a:t>
            </a:r>
            <a:r>
              <a:rPr lang="en-US" b="1" dirty="0"/>
              <a:t>Monte Carlo</a:t>
            </a:r>
          </a:p>
        </p:txBody>
      </p:sp>
      <p:sp>
        <p:nvSpPr>
          <p:cNvPr id="306180"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6181"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6182"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41</a:t>
            </a:fld>
            <a:endParaRPr lang="en-US" altLang="en-US"/>
          </a:p>
        </p:txBody>
      </p:sp>
    </p:spTree>
    <p:extLst>
      <p:ext uri="{BB962C8B-B14F-4D97-AF65-F5344CB8AC3E}">
        <p14:creationId xmlns:p14="http://schemas.microsoft.com/office/powerpoint/2010/main" val="20682951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b="1" dirty="0"/>
              <a:t>Same random sequence for all pixels</a:t>
            </a:r>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42</a:t>
            </a:fld>
            <a:endParaRPr lang="en-US" altLang="en-US"/>
          </a:p>
        </p:txBody>
      </p:sp>
    </p:spTree>
    <p:extLst>
      <p:ext uri="{BB962C8B-B14F-4D97-AF65-F5344CB8AC3E}">
        <p14:creationId xmlns:p14="http://schemas.microsoft.com/office/powerpoint/2010/main" val="4892255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a:t>Image-based lighting</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65966144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Introduced by Paul </a:t>
            </a:r>
            <a:r>
              <a:rPr lang="en-US" dirty="0" err="1"/>
              <a:t>Debevec</a:t>
            </a:r>
            <a:r>
              <a:rPr lang="en-US" dirty="0"/>
              <a:t>  (</a:t>
            </a:r>
            <a:r>
              <a:rPr lang="en-US" dirty="0" err="1"/>
              <a:t>Siggraph</a:t>
            </a:r>
            <a:r>
              <a:rPr lang="en-US" dirty="0"/>
              <a:t> 98)</a:t>
            </a:r>
          </a:p>
          <a:p>
            <a:endParaRPr lang="en-US" dirty="0"/>
          </a:p>
          <a:p>
            <a:r>
              <a:rPr lang="en-US" dirty="0"/>
              <a:t>Routinely used for special effects in films &amp; games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44</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sp>
        <p:nvSpPr>
          <p:cNvPr id="5" name="Footer Placeholder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749654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Environment mapping (a.k.a. image-based lighting, reflection mapping)</a:t>
            </a:r>
          </a:p>
        </p:txBody>
      </p:sp>
      <p:sp>
        <p:nvSpPr>
          <p:cNvPr id="13315" name="Content Placeholder 2"/>
          <p:cNvSpPr>
            <a:spLocks noGrp="1"/>
          </p:cNvSpPr>
          <p:nvPr>
            <p:ph idx="1"/>
          </p:nvPr>
        </p:nvSpPr>
        <p:spPr/>
        <p:txBody>
          <a:bodyPr/>
          <a:lstStyle/>
          <a:p>
            <a:endParaRPr lang="en-US" dirty="0"/>
          </a:p>
        </p:txBody>
      </p:sp>
      <p:pic>
        <p:nvPicPr>
          <p:cNvPr id="13316" name="Picture 3" descr="miller_ball_small"/>
          <p:cNvPicPr>
            <a:picLocks noChangeAspect="1" noChangeArrowheads="1"/>
          </p:cNvPicPr>
          <p:nvPr/>
        </p:nvPicPr>
        <p:blipFill>
          <a:blip r:embed="rId2" cstate="print"/>
          <a:srcRect/>
          <a:stretch>
            <a:fillRect/>
          </a:stretch>
        </p:blipFill>
        <p:spPr bwMode="auto">
          <a:xfrm>
            <a:off x="609600" y="1987550"/>
            <a:ext cx="2152650" cy="2819400"/>
          </a:xfrm>
          <a:prstGeom prst="rect">
            <a:avLst/>
          </a:prstGeom>
          <a:noFill/>
          <a:ln w="9525">
            <a:noFill/>
            <a:miter lim="800000"/>
            <a:headEnd/>
            <a:tailEnd/>
          </a:ln>
        </p:spPr>
      </p:pic>
      <p:sp>
        <p:nvSpPr>
          <p:cNvPr id="13317" name="Text Box 4"/>
          <p:cNvSpPr txBox="1">
            <a:spLocks noChangeArrowheads="1"/>
          </p:cNvSpPr>
          <p:nvPr/>
        </p:nvSpPr>
        <p:spPr bwMode="auto">
          <a:xfrm>
            <a:off x="525463" y="5715000"/>
            <a:ext cx="4766048" cy="646331"/>
          </a:xfrm>
          <a:prstGeom prst="rect">
            <a:avLst/>
          </a:prstGeom>
          <a:noFill/>
          <a:ln w="25400">
            <a:noFill/>
            <a:miter lim="800000"/>
            <a:headEnd/>
            <a:tailEnd/>
          </a:ln>
        </p:spPr>
        <p:txBody>
          <a:bodyPr wrap="none">
            <a:spAutoFit/>
          </a:bodyPr>
          <a:lstStyle/>
          <a:p>
            <a:r>
              <a:rPr lang="en-US" dirty="0">
                <a:latin typeface="+mj-lt"/>
              </a:rPr>
              <a:t>Miller and Hoffman, 1984</a:t>
            </a:r>
          </a:p>
          <a:p>
            <a:r>
              <a:rPr lang="en-US" dirty="0">
                <a:latin typeface="+mj-lt"/>
              </a:rPr>
              <a:t>Later, Greene 86, Cabral et al, </a:t>
            </a:r>
            <a:r>
              <a:rPr lang="en-US" dirty="0" err="1">
                <a:latin typeface="+mj-lt"/>
              </a:rPr>
              <a:t>Debevec</a:t>
            </a:r>
            <a:r>
              <a:rPr lang="en-US" dirty="0">
                <a:latin typeface="+mj-lt"/>
              </a:rPr>
              <a:t> 97, …</a:t>
            </a:r>
          </a:p>
        </p:txBody>
      </p:sp>
      <p:pic>
        <p:nvPicPr>
          <p:cNvPr id="13318" name="Picture 5" descr="07-768"/>
          <p:cNvPicPr>
            <a:picLocks noChangeAspect="1" noChangeArrowheads="1"/>
          </p:cNvPicPr>
          <p:nvPr/>
        </p:nvPicPr>
        <p:blipFill>
          <a:blip r:embed="rId3" cstate="print"/>
          <a:srcRect/>
          <a:stretch>
            <a:fillRect/>
          </a:stretch>
        </p:blipFill>
        <p:spPr bwMode="auto">
          <a:xfrm>
            <a:off x="3065463" y="1447800"/>
            <a:ext cx="5849937" cy="3898900"/>
          </a:xfrm>
          <a:prstGeom prst="rect">
            <a:avLst/>
          </a:prstGeom>
          <a:noFill/>
          <a:ln w="9525">
            <a:noFill/>
            <a:miter lim="800000"/>
            <a:headEnd/>
            <a:tailEnd/>
          </a:ln>
        </p:spPr>
      </p:pic>
      <p:sp>
        <p:nvSpPr>
          <p:cNvPr id="2" name="Zástupný symbol pro zápatí 1"/>
          <p:cNvSpPr>
            <a:spLocks noGrp="1"/>
          </p:cNvSpPr>
          <p:nvPr>
            <p:ph type="ftr" sz="quarter" idx="11"/>
          </p:nvPr>
        </p:nvSpPr>
        <p:spPr/>
        <p:txBody>
          <a:bodyPr/>
          <a:lstStyle/>
          <a:p>
            <a:pPr>
              <a:defRPr/>
            </a:pPr>
            <a:r>
              <a:rPr lang="en-US" altLang="en-US"/>
              <a:t>CG for Game Development - J. Křivánek 2016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46</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pic>
        <p:nvPicPr>
          <p:cNvPr id="52226" name="Picture 2"/>
          <p:cNvPicPr>
            <a:picLocks noChangeAspect="1" noChangeArrowheads="1"/>
          </p:cNvPicPr>
          <p:nvPr/>
        </p:nvPicPr>
        <p:blipFill>
          <a:blip r:embed="rId2" cstate="print"/>
          <a:srcRect/>
          <a:stretch>
            <a:fillRect/>
          </a:stretch>
        </p:blipFill>
        <p:spPr bwMode="auto">
          <a:xfrm>
            <a:off x="3583404" y="1828800"/>
            <a:ext cx="5179595" cy="480060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1085850" y="2228850"/>
            <a:ext cx="1428750" cy="1428750"/>
          </a:xfrm>
          <a:prstGeom prst="rect">
            <a:avLst/>
          </a:prstGeom>
          <a:noFill/>
          <a:ln w="9525">
            <a:noFill/>
            <a:miter lim="800000"/>
            <a:headEnd/>
            <a:tailEnd/>
          </a:ln>
        </p:spPr>
      </p:pic>
      <p:pic>
        <p:nvPicPr>
          <p:cNvPr id="52229" name="Picture 5"/>
          <p:cNvPicPr>
            <a:picLocks noChangeAspect="1" noChangeArrowheads="1"/>
          </p:cNvPicPr>
          <p:nvPr/>
        </p:nvPicPr>
        <p:blipFill>
          <a:blip r:embed="rId4" cstate="print"/>
          <a:srcRect/>
          <a:stretch>
            <a:fillRect/>
          </a:stretch>
        </p:blipFill>
        <p:spPr bwMode="auto">
          <a:xfrm>
            <a:off x="1543050" y="3733800"/>
            <a:ext cx="1428750" cy="1428750"/>
          </a:xfrm>
          <a:prstGeom prst="rect">
            <a:avLst/>
          </a:prstGeom>
          <a:noFill/>
          <a:ln w="9525">
            <a:noFill/>
            <a:miter lim="800000"/>
            <a:headEnd/>
            <a:tailEnd/>
          </a:ln>
        </p:spPr>
      </p:pic>
      <p:pic>
        <p:nvPicPr>
          <p:cNvPr id="52230" name="Picture 6"/>
          <p:cNvPicPr>
            <a:picLocks noChangeAspect="1" noChangeArrowheads="1"/>
          </p:cNvPicPr>
          <p:nvPr/>
        </p:nvPicPr>
        <p:blipFill>
          <a:blip r:embed="rId5" cstate="print"/>
          <a:srcRect/>
          <a:stretch>
            <a:fillRect/>
          </a:stretch>
        </p:blipFill>
        <p:spPr bwMode="auto">
          <a:xfrm>
            <a:off x="1924050" y="5257800"/>
            <a:ext cx="1428750" cy="1428750"/>
          </a:xfrm>
          <a:prstGeom prst="rect">
            <a:avLst/>
          </a:prstGeom>
          <a:noFill/>
          <a:ln w="9525">
            <a:noFill/>
            <a:miter lim="800000"/>
            <a:headEnd/>
            <a:tailEnd/>
          </a:ln>
        </p:spPr>
      </p:pic>
      <p:sp>
        <p:nvSpPr>
          <p:cNvPr id="10" name="TextBox 9"/>
          <p:cNvSpPr txBox="1"/>
          <p:nvPr/>
        </p:nvSpPr>
        <p:spPr>
          <a:xfrm>
            <a:off x="-70794" y="2554069"/>
            <a:ext cx="1213794" cy="646331"/>
          </a:xfrm>
          <a:prstGeom prst="rect">
            <a:avLst/>
          </a:prstGeom>
          <a:noFill/>
        </p:spPr>
        <p:txBody>
          <a:bodyPr wrap="none" rtlCol="0">
            <a:spAutoFit/>
          </a:bodyPr>
          <a:lstStyle/>
          <a:p>
            <a:pPr algn="r" fontAlgn="auto">
              <a:spcBef>
                <a:spcPts val="0"/>
              </a:spcBef>
              <a:spcAft>
                <a:spcPts val="0"/>
              </a:spcAft>
            </a:pPr>
            <a:r>
              <a:rPr lang="en-US" dirty="0" err="1">
                <a:latin typeface="Corbel"/>
              </a:rPr>
              <a:t>Eucaliptus</a:t>
            </a:r>
            <a:r>
              <a:rPr lang="en-US" dirty="0">
                <a:latin typeface="Corbel"/>
              </a:rPr>
              <a:t> </a:t>
            </a:r>
          </a:p>
          <a:p>
            <a:pPr algn="r" fontAlgn="auto">
              <a:spcBef>
                <a:spcPts val="0"/>
              </a:spcBef>
              <a:spcAft>
                <a:spcPts val="0"/>
              </a:spcAft>
            </a:pPr>
            <a:r>
              <a:rPr lang="en-US" dirty="0">
                <a:latin typeface="Corbel"/>
              </a:rPr>
              <a:t>grove</a:t>
            </a:r>
          </a:p>
        </p:txBody>
      </p:sp>
      <p:sp>
        <p:nvSpPr>
          <p:cNvPr id="11" name="TextBox 10"/>
          <p:cNvSpPr txBox="1"/>
          <p:nvPr/>
        </p:nvSpPr>
        <p:spPr>
          <a:xfrm>
            <a:off x="514646" y="4154269"/>
            <a:ext cx="1085554" cy="646331"/>
          </a:xfrm>
          <a:prstGeom prst="rect">
            <a:avLst/>
          </a:prstGeom>
          <a:noFill/>
        </p:spPr>
        <p:txBody>
          <a:bodyPr wrap="none" rtlCol="0">
            <a:spAutoFit/>
          </a:bodyPr>
          <a:lstStyle/>
          <a:p>
            <a:pPr algn="r" fontAlgn="auto">
              <a:spcBef>
                <a:spcPts val="0"/>
              </a:spcBef>
              <a:spcAft>
                <a:spcPts val="0"/>
              </a:spcAft>
            </a:pPr>
            <a:r>
              <a:rPr lang="en-US" dirty="0">
                <a:latin typeface="Corbel"/>
              </a:rPr>
              <a:t>Grace </a:t>
            </a:r>
          </a:p>
          <a:p>
            <a:pPr algn="r" fontAlgn="auto">
              <a:spcBef>
                <a:spcPts val="0"/>
              </a:spcBef>
              <a:spcAft>
                <a:spcPts val="0"/>
              </a:spcAft>
            </a:pPr>
            <a:r>
              <a:rPr lang="en-US" dirty="0">
                <a:latin typeface="Corbel"/>
              </a:rPr>
              <a:t>cathedral</a:t>
            </a:r>
          </a:p>
        </p:txBody>
      </p:sp>
      <p:sp>
        <p:nvSpPr>
          <p:cNvPr id="12" name="TextBox 11"/>
          <p:cNvSpPr txBox="1"/>
          <p:nvPr/>
        </p:nvSpPr>
        <p:spPr>
          <a:xfrm>
            <a:off x="1075927" y="5678269"/>
            <a:ext cx="829073" cy="646331"/>
          </a:xfrm>
          <a:prstGeom prst="rect">
            <a:avLst/>
          </a:prstGeom>
          <a:noFill/>
        </p:spPr>
        <p:txBody>
          <a:bodyPr wrap="none" rtlCol="0">
            <a:spAutoFit/>
          </a:bodyPr>
          <a:lstStyle/>
          <a:p>
            <a:pPr algn="r" fontAlgn="auto">
              <a:spcBef>
                <a:spcPts val="0"/>
              </a:spcBef>
              <a:spcAft>
                <a:spcPts val="0"/>
              </a:spcAft>
            </a:pPr>
            <a:r>
              <a:rPr lang="en-US" dirty="0">
                <a:latin typeface="Corbel"/>
              </a:rPr>
              <a:t>Uffizi </a:t>
            </a:r>
          </a:p>
          <a:p>
            <a:pPr algn="r" fontAlgn="auto">
              <a:spcBef>
                <a:spcPts val="0"/>
              </a:spcBef>
              <a:spcAft>
                <a:spcPts val="0"/>
              </a:spcAft>
            </a:pPr>
            <a:r>
              <a:rPr lang="en-US" dirty="0">
                <a:latin typeface="Corbel"/>
              </a:rPr>
              <a:t>gallery</a:t>
            </a:r>
          </a:p>
        </p:txBody>
      </p:sp>
      <p:cxnSp>
        <p:nvCxnSpPr>
          <p:cNvPr id="14" name="Straight Arrow Connector 13"/>
          <p:cNvCxnSpPr/>
          <p:nvPr/>
        </p:nvCxnSpPr>
        <p:spPr bwMode="auto">
          <a:xfrm rot="5400000">
            <a:off x="5943600" y="29718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flipH="1" flipV="1">
            <a:off x="5981700" y="5676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0800000">
            <a:off x="7467600" y="42672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648200" y="42672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181600" y="3124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7086600" y="32766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162800" y="510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5257800" y="51054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7527885" y="2209800"/>
            <a:ext cx="851515"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Light</a:t>
            </a:r>
          </a:p>
        </p:txBody>
      </p:sp>
      <p:sp>
        <p:nvSpPr>
          <p:cNvPr id="33" name="TextBox 32"/>
          <p:cNvSpPr txBox="1"/>
          <p:nvPr/>
        </p:nvSpPr>
        <p:spPr>
          <a:xfrm>
            <a:off x="5737924" y="4038600"/>
            <a:ext cx="1043876"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Object</a:t>
            </a:r>
          </a:p>
        </p:txBody>
      </p:sp>
      <p:sp>
        <p:nvSpPr>
          <p:cNvPr id="2" name="Content Placeholder 1"/>
          <p:cNvSpPr>
            <a:spLocks noGrp="1"/>
          </p:cNvSpPr>
          <p:nvPr>
            <p:ph idx="1"/>
          </p:nvPr>
        </p:nvSpPr>
        <p:spPr>
          <a:xfrm>
            <a:off x="457200" y="1196752"/>
            <a:ext cx="8229600" cy="4530725"/>
          </a:xfrm>
        </p:spPr>
        <p:txBody>
          <a:bodyPr/>
          <a:lstStyle/>
          <a:p>
            <a:r>
              <a:rPr lang="en-US" dirty="0"/>
              <a:t>Illuminating CG objects using measurements of real light (=light probes)</a:t>
            </a:r>
          </a:p>
        </p:txBody>
      </p:sp>
      <p:sp>
        <p:nvSpPr>
          <p:cNvPr id="22" name="TextovéPole 21"/>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a:latin typeface="Corbel"/>
              </a:rPr>
              <a:t>© Paul </a:t>
            </a:r>
            <a:r>
              <a:rPr lang="en-US" dirty="0" err="1">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103567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47</a:t>
            </a:fld>
            <a:endParaRPr lang="en-US" dirty="0">
              <a:solidFill>
                <a:srgbClr val="FFFFFF"/>
              </a:solidFill>
            </a:endParaRPr>
          </a:p>
        </p:txBody>
      </p:sp>
      <p:sp>
        <p:nvSpPr>
          <p:cNvPr id="4" name="Title 3"/>
          <p:cNvSpPr>
            <a:spLocks noGrp="1"/>
          </p:cNvSpPr>
          <p:nvPr>
            <p:ph type="title"/>
          </p:nvPr>
        </p:nvSpPr>
        <p:spPr/>
        <p:txBody>
          <a:bodyPr/>
          <a:lstStyle/>
          <a:p>
            <a:r>
              <a:rPr lang="en-US" dirty="0"/>
              <a:t>Point Light Source</a:t>
            </a:r>
          </a:p>
        </p:txBody>
      </p:sp>
      <p:pic>
        <p:nvPicPr>
          <p:cNvPr id="47107" name="Picture 3"/>
          <p:cNvPicPr>
            <a:picLocks noChangeAspect="1" noChangeArrowheads="1"/>
          </p:cNvPicPr>
          <p:nvPr/>
        </p:nvPicPr>
        <p:blipFill>
          <a:blip r:embed="rId3" cstate="print"/>
          <a:srcRect/>
          <a:stretch>
            <a:fillRect/>
          </a:stretch>
        </p:blipFill>
        <p:spPr bwMode="auto">
          <a:xfrm>
            <a:off x="762000" y="223837"/>
            <a:ext cx="7620000" cy="4805363"/>
          </a:xfrm>
          <a:prstGeom prst="rect">
            <a:avLst/>
          </a:prstGeom>
          <a:noFill/>
          <a:ln w="6350">
            <a:solidFill>
              <a:schemeClr val="tx1"/>
            </a:solid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885825" y="5181600"/>
            <a:ext cx="1552575" cy="1552575"/>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825750" y="5181600"/>
            <a:ext cx="1552575" cy="1552575"/>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4765675" y="5181600"/>
            <a:ext cx="1552575" cy="1552575"/>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6705600" y="5181600"/>
            <a:ext cx="1552575" cy="1552575"/>
          </a:xfrm>
          <a:prstGeom prst="rect">
            <a:avLst/>
          </a:prstGeom>
          <a:noFill/>
          <a:ln w="9525">
            <a:noFill/>
            <a:miter lim="800000"/>
            <a:headEnd/>
            <a:tailEnd/>
          </a:ln>
        </p:spPr>
      </p:pic>
      <p:sp>
        <p:nvSpPr>
          <p:cNvPr id="12" name="TextBox 11"/>
          <p:cNvSpPr txBox="1"/>
          <p:nvPr/>
        </p:nvSpPr>
        <p:spPr>
          <a:xfrm>
            <a:off x="5715000" y="304800"/>
            <a:ext cx="2452531"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Point lighting</a:t>
            </a:r>
          </a:p>
        </p:txBody>
      </p:sp>
      <p:sp>
        <p:nvSpPr>
          <p:cNvPr id="13"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0605150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8130"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48</a:t>
            </a:fld>
            <a:endParaRPr lang="en-US" dirty="0">
              <a:solidFill>
                <a:srgbClr val="FFFFFF"/>
              </a:solidFill>
            </a:endParaRPr>
          </a:p>
        </p:txBody>
      </p:sp>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4" name="Rectangle 13"/>
          <p:cNvSpPr/>
          <p:nvPr/>
        </p:nvSpPr>
        <p:spPr bwMode="auto">
          <a:xfrm>
            <a:off x="838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5"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8"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20"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49882136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49</a:t>
            </a:fld>
            <a:endParaRPr lang="en-US" dirty="0">
              <a:solidFill>
                <a:srgbClr val="FFFFFF"/>
              </a:solidFill>
            </a:endParaRPr>
          </a:p>
        </p:txBody>
      </p:sp>
      <p:sp>
        <p:nvSpPr>
          <p:cNvPr id="14" name="Rectangle 13"/>
          <p:cNvSpPr/>
          <p:nvPr/>
        </p:nvSpPr>
        <p:spPr bwMode="auto">
          <a:xfrm>
            <a:off x="2743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9154"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pic>
        <p:nvPicPr>
          <p:cNvPr id="13"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8852962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pPr marL="342900" lvl="1" indent="-342900">
              <a:buClr>
                <a:schemeClr val="accent1"/>
              </a:buClr>
              <a:buSzPct val="65000"/>
              <a:buFont typeface="Wingdings" pitchFamily="2" charset="2"/>
              <a:buChar char="n"/>
            </a:pPr>
            <a:r>
              <a:rPr lang="en-US" sz="2400" dirty="0"/>
              <a:t>Given a probability mass function </a:t>
            </a:r>
            <a:r>
              <a:rPr lang="cs-CZ" sz="2400" i="1" dirty="0" err="1"/>
              <a:t>p</a:t>
            </a:r>
            <a:r>
              <a:rPr lang="cs-CZ" sz="2400" i="1" baseline="-25000" dirty="0" err="1"/>
              <a:t>I,J</a:t>
            </a:r>
            <a:r>
              <a:rPr lang="cs-CZ" sz="2400" dirty="0"/>
              <a:t>(</a:t>
            </a:r>
            <a:r>
              <a:rPr lang="cs-CZ" sz="2400" i="1" dirty="0"/>
              <a:t>i, j</a:t>
            </a:r>
            <a:r>
              <a:rPr lang="cs-CZ" sz="2400" dirty="0"/>
              <a:t>)</a:t>
            </a:r>
          </a:p>
          <a:p>
            <a:endParaRPr lang="en-US" dirty="0"/>
          </a:p>
          <a:p>
            <a:r>
              <a:rPr lang="en-US" dirty="0"/>
              <a:t>Option </a:t>
            </a:r>
            <a:r>
              <a:rPr lang="cs-CZ" dirty="0"/>
              <a:t>1: </a:t>
            </a:r>
          </a:p>
          <a:p>
            <a:pPr lvl="1"/>
            <a:r>
              <a:rPr lang="en-US" dirty="0"/>
              <a:t>Interpret the 2D PMF as a </a:t>
            </a:r>
            <a:r>
              <a:rPr lang="cs-CZ" dirty="0"/>
              <a:t>1D </a:t>
            </a:r>
            <a:r>
              <a:rPr lang="en-US" dirty="0"/>
              <a:t>vector of probabilities</a:t>
            </a:r>
            <a:endParaRPr lang="cs-CZ" dirty="0"/>
          </a:p>
          <a:p>
            <a:pPr lvl="1"/>
            <a:r>
              <a:rPr lang="en-US" dirty="0"/>
              <a:t>Generate samples as in the 1D case</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spTree>
    <p:extLst>
      <p:ext uri="{BB962C8B-B14F-4D97-AF65-F5344CB8AC3E}">
        <p14:creationId xmlns:p14="http://schemas.microsoft.com/office/powerpoint/2010/main" val="362330013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50</a:t>
            </a:fld>
            <a:endParaRPr lang="en-US" dirty="0">
              <a:solidFill>
                <a:srgbClr val="FFFFFF"/>
              </a:solidFill>
            </a:endParaRPr>
          </a:p>
        </p:txBody>
      </p:sp>
      <p:sp>
        <p:nvSpPr>
          <p:cNvPr id="14" name="Rectangle 13"/>
          <p:cNvSpPr/>
          <p:nvPr/>
        </p:nvSpPr>
        <p:spPr bwMode="auto">
          <a:xfrm>
            <a:off x="4697104"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0178" name="Picture 2"/>
          <p:cNvPicPr>
            <a:picLocks noChangeAspect="1" noChangeArrowheads="1"/>
          </p:cNvPicPr>
          <p:nvPr/>
        </p:nvPicPr>
        <p:blipFill>
          <a:blip r:embed="rId6"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70109612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51</a:t>
            </a:fld>
            <a:endParaRPr lang="en-US" dirty="0">
              <a:solidFill>
                <a:srgbClr val="FFFFFF"/>
              </a:solidFill>
            </a:endParaRPr>
          </a:p>
        </p:txBody>
      </p:sp>
      <p:sp>
        <p:nvSpPr>
          <p:cNvPr id="14" name="Rectangle 13"/>
          <p:cNvSpPr/>
          <p:nvPr/>
        </p:nvSpPr>
        <p:spPr bwMode="auto">
          <a:xfrm>
            <a:off x="66294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1202" name="Picture 2"/>
          <p:cNvPicPr>
            <a:picLocks noChangeAspect="1" noChangeArrowheads="1"/>
          </p:cNvPicPr>
          <p:nvPr/>
        </p:nvPicPr>
        <p:blipFill>
          <a:blip r:embed="rId6" cstate="print"/>
          <a:srcRect/>
          <a:stretch>
            <a:fillRect/>
          </a:stretch>
        </p:blipFill>
        <p:spPr bwMode="auto">
          <a:xfrm>
            <a:off x="761999" y="228600"/>
            <a:ext cx="7604911" cy="4800600"/>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57290443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devel\rotation\probes\rnl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pic>
        <p:nvPicPr>
          <p:cNvPr id="5" name="Picture 4"/>
          <p:cNvPicPr>
            <a:picLocks noChangeAspect="1" noChangeArrowheads="1"/>
          </p:cNvPicPr>
          <p:nvPr/>
        </p:nvPicPr>
        <p:blipFill>
          <a:blip r:embed="rId3" cstate="print"/>
          <a:srcRect/>
          <a:stretch>
            <a:fillRect/>
          </a:stretch>
        </p:blipFill>
        <p:spPr bwMode="auto">
          <a:xfrm>
            <a:off x="612000" y="1332000"/>
            <a:ext cx="2160000" cy="2160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a:ln w="9525">
            <a:noFill/>
            <a:miter lim="800000"/>
            <a:headEnd/>
            <a:tailEnd/>
          </a:ln>
        </p:spPr>
      </p:pic>
      <p:sp>
        <p:nvSpPr>
          <p:cNvPr id="8" name="TextBox 7"/>
          <p:cNvSpPr txBox="1"/>
          <p:nvPr/>
        </p:nvSpPr>
        <p:spPr>
          <a:xfrm rot="16200000">
            <a:off x="-729734" y="2253734"/>
            <a:ext cx="2133600" cy="369332"/>
          </a:xfrm>
          <a:prstGeom prst="rect">
            <a:avLst/>
          </a:prstGeom>
          <a:noFill/>
        </p:spPr>
        <p:txBody>
          <a:bodyPr wrap="square" rtlCol="0">
            <a:spAutoFit/>
          </a:bodyPr>
          <a:lstStyle/>
          <a:p>
            <a:pPr algn="ctr" fontAlgn="auto">
              <a:spcBef>
                <a:spcPts val="0"/>
              </a:spcBef>
              <a:spcAft>
                <a:spcPts val="0"/>
              </a:spcAft>
            </a:pPr>
            <a:r>
              <a:rPr lang="en-US" dirty="0" err="1">
                <a:latin typeface="Corbel"/>
              </a:rPr>
              <a:t>Eucaliptus</a:t>
            </a:r>
            <a:r>
              <a:rPr lang="en-US" dirty="0">
                <a:latin typeface="Corbel"/>
              </a:rPr>
              <a:t>  grove</a:t>
            </a:r>
          </a:p>
        </p:txBody>
      </p:sp>
      <p:sp>
        <p:nvSpPr>
          <p:cNvPr id="9" name="TextBox 8"/>
          <p:cNvSpPr txBox="1"/>
          <p:nvPr/>
        </p:nvSpPr>
        <p:spPr>
          <a:xfrm rot="16200000">
            <a:off x="-509480" y="4912388"/>
            <a:ext cx="1693092" cy="369332"/>
          </a:xfrm>
          <a:prstGeom prst="rect">
            <a:avLst/>
          </a:prstGeom>
          <a:noFill/>
        </p:spPr>
        <p:txBody>
          <a:bodyPr wrap="none" rtlCol="0">
            <a:spAutoFit/>
          </a:bodyPr>
          <a:lstStyle/>
          <a:p>
            <a:pPr algn="r" fontAlgn="auto">
              <a:spcBef>
                <a:spcPts val="0"/>
              </a:spcBef>
              <a:spcAft>
                <a:spcPts val="0"/>
              </a:spcAft>
            </a:pPr>
            <a:r>
              <a:rPr lang="en-US" dirty="0">
                <a:latin typeface="Corbel"/>
              </a:rPr>
              <a:t>Grace cathedral</a:t>
            </a:r>
          </a:p>
        </p:txBody>
      </p:sp>
      <p:pic>
        <p:nvPicPr>
          <p:cNvPr id="1026" name="Picture 2" descr="C:\devel\rotation\probes\grace-ll.exr.jpg"/>
          <p:cNvPicPr>
            <a:picLocks noChangeAspect="1" noChangeArrowheads="1"/>
          </p:cNvPicPr>
          <p:nvPr/>
        </p:nvPicPr>
        <p:blipFill>
          <a:blip r:embed="rId5" cstate="print"/>
          <a:srcRect/>
          <a:stretch>
            <a:fillRect/>
          </a:stretch>
        </p:blipFill>
        <p:spPr bwMode="auto">
          <a:xfrm>
            <a:off x="2880000" y="4032000"/>
            <a:ext cx="4319998" cy="2160000"/>
          </a:xfrm>
          <a:prstGeom prst="rect">
            <a:avLst/>
          </a:prstGeom>
          <a:noFill/>
        </p:spPr>
      </p:pic>
      <p:pic>
        <p:nvPicPr>
          <p:cNvPr id="1030" name="Picture 6" descr="C:\devel\rotation\probes\rnl-ll.exr.jpg"/>
          <p:cNvPicPr>
            <a:picLocks noChangeAspect="1" noChangeArrowheads="1"/>
          </p:cNvPicPr>
          <p:nvPr/>
        </p:nvPicPr>
        <p:blipFill>
          <a:blip r:embed="rId6" cstate="print"/>
          <a:srcRect/>
          <a:stretch>
            <a:fillRect/>
          </a:stretch>
        </p:blipFill>
        <p:spPr bwMode="auto">
          <a:xfrm>
            <a:off x="2880000" y="1332000"/>
            <a:ext cx="4320000" cy="2160000"/>
          </a:xfrm>
          <a:prstGeom prst="rect">
            <a:avLst/>
          </a:prstGeom>
          <a:noFill/>
        </p:spPr>
      </p:pic>
      <p:pic>
        <p:nvPicPr>
          <p:cNvPr id="1032" name="Picture 8" descr="C:\devel\rotation\probes\grace_cross.tif"/>
          <p:cNvPicPr>
            <a:picLocks noChangeAspect="1" noChangeArrowheads="1"/>
          </p:cNvPicPr>
          <p:nvPr/>
        </p:nvPicPr>
        <p:blipFill>
          <a:blip r:embed="rId7" cstate="print"/>
          <a:srcRect/>
          <a:stretch>
            <a:fillRect/>
          </a:stretch>
        </p:blipFill>
        <p:spPr bwMode="auto">
          <a:xfrm>
            <a:off x="7308000" y="4032000"/>
            <a:ext cx="1620000" cy="2160000"/>
          </a:xfrm>
          <a:prstGeom prst="rect">
            <a:avLst/>
          </a:prstGeom>
          <a:noFill/>
        </p:spPr>
      </p:pic>
      <p:sp>
        <p:nvSpPr>
          <p:cNvPr id="11" name="TextBox 10"/>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2" name="TextBox 11"/>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sp>
        <p:nvSpPr>
          <p:cNvPr id="13" name="TextBox 12"/>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Tree>
    <p:extLst>
      <p:ext uri="{BB962C8B-B14F-4D97-AF65-F5344CB8AC3E}">
        <p14:creationId xmlns:p14="http://schemas.microsoft.com/office/powerpoint/2010/main" val="3103154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pic>
        <p:nvPicPr>
          <p:cNvPr id="1035" name="Picture 11" descr="C:\devel\rotation\probes\uffizi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sp>
        <p:nvSpPr>
          <p:cNvPr id="10" name="TextBox 9"/>
          <p:cNvSpPr txBox="1"/>
          <p:nvPr/>
        </p:nvSpPr>
        <p:spPr>
          <a:xfrm rot="16200000">
            <a:off x="-379637" y="2284637"/>
            <a:ext cx="1433406" cy="369332"/>
          </a:xfrm>
          <a:prstGeom prst="rect">
            <a:avLst/>
          </a:prstGeom>
          <a:noFill/>
        </p:spPr>
        <p:txBody>
          <a:bodyPr wrap="none" rtlCol="0">
            <a:spAutoFit/>
          </a:bodyPr>
          <a:lstStyle/>
          <a:p>
            <a:pPr algn="r" fontAlgn="auto">
              <a:spcBef>
                <a:spcPts val="0"/>
              </a:spcBef>
              <a:spcAft>
                <a:spcPts val="0"/>
              </a:spcAft>
            </a:pPr>
            <a:r>
              <a:rPr lang="en-US" dirty="0">
                <a:latin typeface="Corbel"/>
              </a:rPr>
              <a:t>Uffizi  gallery</a:t>
            </a:r>
          </a:p>
        </p:txBody>
      </p:sp>
      <p:sp>
        <p:nvSpPr>
          <p:cNvPr id="14" name="TextBox 13"/>
          <p:cNvSpPr txBox="1"/>
          <p:nvPr/>
        </p:nvSpPr>
        <p:spPr>
          <a:xfrm rot="16200000">
            <a:off x="-725371" y="4992572"/>
            <a:ext cx="2124877" cy="369332"/>
          </a:xfrm>
          <a:prstGeom prst="rect">
            <a:avLst/>
          </a:prstGeom>
          <a:noFill/>
        </p:spPr>
        <p:txBody>
          <a:bodyPr wrap="none" rtlCol="0">
            <a:spAutoFit/>
          </a:bodyPr>
          <a:lstStyle/>
          <a:p>
            <a:pPr algn="r" fontAlgn="auto">
              <a:spcBef>
                <a:spcPts val="0"/>
              </a:spcBef>
              <a:spcAft>
                <a:spcPts val="0"/>
              </a:spcAft>
            </a:pPr>
            <a:r>
              <a:rPr lang="en-US" dirty="0">
                <a:latin typeface="Corbel"/>
              </a:rPr>
              <a:t>St. Peter’s Cathedral</a:t>
            </a:r>
          </a:p>
        </p:txBody>
      </p:sp>
      <p:pic>
        <p:nvPicPr>
          <p:cNvPr id="1034" name="Picture 10" descr="C:\devel\rotation\probes\stpeters_cross.tif"/>
          <p:cNvPicPr>
            <a:picLocks noChangeAspect="1" noChangeArrowheads="1"/>
          </p:cNvPicPr>
          <p:nvPr/>
        </p:nvPicPr>
        <p:blipFill>
          <a:blip r:embed="rId3" cstate="print"/>
          <a:srcRect/>
          <a:stretch>
            <a:fillRect/>
          </a:stretch>
        </p:blipFill>
        <p:spPr bwMode="auto">
          <a:xfrm>
            <a:off x="7308000" y="4032000"/>
            <a:ext cx="1619999" cy="2160000"/>
          </a:xfrm>
          <a:prstGeom prst="rect">
            <a:avLst/>
          </a:prstGeom>
          <a:noFill/>
        </p:spPr>
      </p:pic>
      <p:pic>
        <p:nvPicPr>
          <p:cNvPr id="20" name="Picture 4" descr="C:\devel\rotation\probes\stpeters.exr.jpg"/>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p:spPr>
      </p:pic>
      <p:pic>
        <p:nvPicPr>
          <p:cNvPr id="21" name="Picture 20"/>
          <p:cNvPicPr>
            <a:picLocks noChangeAspect="1" noChangeArrowheads="1"/>
          </p:cNvPicPr>
          <p:nvPr/>
        </p:nvPicPr>
        <p:blipFill>
          <a:blip r:embed="rId5" cstate="print"/>
          <a:srcRect/>
          <a:stretch>
            <a:fillRect/>
          </a:stretch>
        </p:blipFill>
        <p:spPr bwMode="auto">
          <a:xfrm>
            <a:off x="612000" y="1332000"/>
            <a:ext cx="2160000" cy="2160000"/>
          </a:xfrm>
          <a:prstGeom prst="rect">
            <a:avLst/>
          </a:prstGeom>
          <a:noFill/>
          <a:ln w="9525">
            <a:noFill/>
            <a:miter lim="800000"/>
            <a:headEnd/>
            <a:tailEnd/>
          </a:ln>
        </p:spPr>
      </p:pic>
      <p:pic>
        <p:nvPicPr>
          <p:cNvPr id="22" name="Picture 3" descr="C:\devel\rotation\probes\stpeters-ll.exr.jpg"/>
          <p:cNvPicPr>
            <a:picLocks noChangeAspect="1" noChangeArrowheads="1"/>
          </p:cNvPicPr>
          <p:nvPr/>
        </p:nvPicPr>
        <p:blipFill>
          <a:blip r:embed="rId6" cstate="print"/>
          <a:srcRect/>
          <a:stretch>
            <a:fillRect/>
          </a:stretch>
        </p:blipFill>
        <p:spPr bwMode="auto">
          <a:xfrm>
            <a:off x="2880000" y="4032000"/>
            <a:ext cx="4320000" cy="2160000"/>
          </a:xfrm>
          <a:prstGeom prst="rect">
            <a:avLst/>
          </a:prstGeom>
          <a:noFill/>
        </p:spPr>
      </p:pic>
      <p:pic>
        <p:nvPicPr>
          <p:cNvPr id="23" name="Picture 5" descr="C:\devel\rotation\probes\uffizi-ll.exr.jpg"/>
          <p:cNvPicPr>
            <a:picLocks noChangeAspect="1" noChangeArrowheads="1"/>
          </p:cNvPicPr>
          <p:nvPr/>
        </p:nvPicPr>
        <p:blipFill>
          <a:blip r:embed="rId7" cstate="print"/>
          <a:srcRect/>
          <a:stretch>
            <a:fillRect/>
          </a:stretch>
        </p:blipFill>
        <p:spPr bwMode="auto">
          <a:xfrm>
            <a:off x="2880000" y="1332000"/>
            <a:ext cx="4320000" cy="2160000"/>
          </a:xfrm>
          <a:prstGeom prst="rect">
            <a:avLst/>
          </a:prstGeom>
          <a:noFill/>
        </p:spPr>
      </p:pic>
      <p:sp>
        <p:nvSpPr>
          <p:cNvPr id="12" name="TextBox 11"/>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5" name="TextBox 14"/>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Tree>
    <p:extLst>
      <p:ext uri="{BB962C8B-B14F-4D97-AF65-F5344CB8AC3E}">
        <p14:creationId xmlns:p14="http://schemas.microsoft.com/office/powerpoint/2010/main" val="3542842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Mapping from direction in Cartesian </a:t>
            </a:r>
            <a:br>
              <a:rPr lang="en-US" dirty="0"/>
            </a:br>
            <a:r>
              <a:rPr lang="en-US" dirty="0"/>
              <a:t>coordinates to image UV.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54</a:t>
            </a:fld>
            <a:endParaRPr lang="en-US" dirty="0">
              <a:solidFill>
                <a:srgbClr val="FFFFFF"/>
              </a:solidFill>
            </a:endParaRPr>
          </a:p>
        </p:txBody>
      </p:sp>
      <p:sp>
        <p:nvSpPr>
          <p:cNvPr id="4" name="Title 3"/>
          <p:cNvSpPr>
            <a:spLocks noGrp="1"/>
          </p:cNvSpPr>
          <p:nvPr>
            <p:ph type="title"/>
          </p:nvPr>
        </p:nvSpPr>
        <p:spPr>
          <a:xfrm>
            <a:off x="457200" y="259152"/>
            <a:ext cx="8229600" cy="1139825"/>
          </a:xfrm>
        </p:spPr>
        <p:txBody>
          <a:bodyPr/>
          <a:lstStyle/>
          <a:p>
            <a:r>
              <a:rPr lang="en-US" dirty="0" err="1"/>
              <a:t>Debevec’s</a:t>
            </a:r>
            <a:r>
              <a:rPr lang="en-US"/>
              <a:t> spherical mapping</a:t>
            </a:r>
            <a:endParaRPr lang="en-US" dirty="0"/>
          </a:p>
        </p:txBody>
      </p:sp>
      <p:pic>
        <p:nvPicPr>
          <p:cNvPr id="5" name="Picture 4" descr="C:\devel\rotation\probes\stpeters.exr.jpg"/>
          <p:cNvPicPr>
            <a:picLocks noChangeAspect="1" noChangeArrowheads="1"/>
          </p:cNvPicPr>
          <p:nvPr/>
        </p:nvPicPr>
        <p:blipFill>
          <a:blip r:embed="rId2" cstate="print"/>
          <a:srcRect/>
          <a:stretch>
            <a:fillRect/>
          </a:stretch>
        </p:blipFill>
        <p:spPr bwMode="auto">
          <a:xfrm>
            <a:off x="6400800" y="1676400"/>
            <a:ext cx="2230200" cy="2230200"/>
          </a:xfrm>
          <a:prstGeom prst="rect">
            <a:avLst/>
          </a:prstGeom>
          <a:noFill/>
        </p:spPr>
      </p:pic>
      <p:sp>
        <p:nvSpPr>
          <p:cNvPr id="7" name="Rectangle 6"/>
          <p:cNvSpPr/>
          <p:nvPr/>
        </p:nvSpPr>
        <p:spPr>
          <a:xfrm>
            <a:off x="914400" y="2444695"/>
            <a:ext cx="4572000" cy="1200329"/>
          </a:xfrm>
          <a:prstGeom prst="rect">
            <a:avLst/>
          </a:prstGeom>
          <a:ln>
            <a:solidFill>
              <a:schemeClr val="bg2">
                <a:lumMod val="60000"/>
                <a:lumOff val="40000"/>
              </a:schemeClr>
            </a:solidFill>
          </a:ln>
        </p:spPr>
        <p:txBody>
          <a:bodyPr>
            <a:spAutoFit/>
          </a:bodyPr>
          <a:lstStyle/>
          <a:p>
            <a:pPr fontAlgn="auto">
              <a:spcBef>
                <a:spcPts val="0"/>
              </a:spcBef>
              <a:spcAft>
                <a:spcPts val="0"/>
              </a:spcAft>
            </a:pPr>
            <a:r>
              <a:rPr lang="en-US" dirty="0">
                <a:latin typeface="Corbel"/>
              </a:rPr>
              <a:t>float d = </a:t>
            </a:r>
            <a:r>
              <a:rPr lang="en-US" dirty="0" err="1">
                <a:latin typeface="Corbel"/>
              </a:rPr>
              <a:t>sqrt</a:t>
            </a:r>
            <a:r>
              <a:rPr lang="en-US" dirty="0">
                <a:latin typeface="Corbel"/>
              </a:rPr>
              <a:t>(</a:t>
            </a:r>
            <a:r>
              <a:rPr lang="en-US" dirty="0" err="1">
                <a:latin typeface="Corbel"/>
              </a:rPr>
              <a:t>dir.x</a:t>
            </a:r>
            <a:r>
              <a:rPr lang="en-US" dirty="0">
                <a:latin typeface="Corbel"/>
              </a:rPr>
              <a:t>*</a:t>
            </a:r>
            <a:r>
              <a:rPr lang="en-US" dirty="0" err="1">
                <a:latin typeface="Corbel"/>
              </a:rPr>
              <a:t>dir.x</a:t>
            </a:r>
            <a:r>
              <a:rPr lang="en-US" dirty="0">
                <a:latin typeface="Corbel"/>
              </a:rPr>
              <a:t> + </a:t>
            </a:r>
            <a:r>
              <a:rPr lang="en-US" dirty="0" err="1">
                <a:latin typeface="Corbel"/>
              </a:rPr>
              <a:t>dir.y</a:t>
            </a:r>
            <a:r>
              <a:rPr lang="en-US" dirty="0">
                <a:latin typeface="Corbel"/>
              </a:rPr>
              <a:t>*</a:t>
            </a:r>
            <a:r>
              <a:rPr lang="en-US" dirty="0" err="1">
                <a:latin typeface="Corbel"/>
              </a:rPr>
              <a:t>dir.y</a:t>
            </a:r>
            <a:r>
              <a:rPr lang="en-US" dirty="0">
                <a:latin typeface="Corbel"/>
              </a:rPr>
              <a:t>);</a:t>
            </a:r>
            <a:br>
              <a:rPr lang="en-US" dirty="0">
                <a:latin typeface="Corbel"/>
              </a:rPr>
            </a:br>
            <a:r>
              <a:rPr lang="en-US" dirty="0">
                <a:latin typeface="Corbel"/>
              </a:rPr>
              <a:t>float r = d&gt;0 ? 0.159154943*</a:t>
            </a:r>
            <a:r>
              <a:rPr lang="en-US" dirty="0" err="1">
                <a:latin typeface="Corbel"/>
              </a:rPr>
              <a:t>acos</a:t>
            </a:r>
            <a:r>
              <a:rPr lang="en-US" dirty="0">
                <a:latin typeface="Corbel"/>
              </a:rPr>
              <a:t>(</a:t>
            </a:r>
            <a:r>
              <a:rPr lang="en-US" dirty="0" err="1">
                <a:latin typeface="Corbel"/>
              </a:rPr>
              <a:t>dir.z</a:t>
            </a:r>
            <a:r>
              <a:rPr lang="en-US" dirty="0">
                <a:latin typeface="Corbel"/>
              </a:rPr>
              <a:t>)/d : 0.0;</a:t>
            </a:r>
            <a:br>
              <a:rPr lang="en-US" dirty="0">
                <a:latin typeface="Corbel"/>
              </a:rPr>
            </a:br>
            <a:r>
              <a:rPr lang="en-US" dirty="0">
                <a:latin typeface="Corbel"/>
              </a:rPr>
              <a:t>u = 0.5 + </a:t>
            </a:r>
            <a:r>
              <a:rPr lang="en-US" dirty="0" err="1">
                <a:latin typeface="Corbel"/>
              </a:rPr>
              <a:t>dir.x</a:t>
            </a:r>
            <a:r>
              <a:rPr lang="en-US" dirty="0">
                <a:latin typeface="Corbel"/>
              </a:rPr>
              <a:t> * r;</a:t>
            </a:r>
            <a:br>
              <a:rPr lang="en-US" dirty="0">
                <a:latin typeface="Corbel"/>
              </a:rPr>
            </a:br>
            <a:r>
              <a:rPr lang="en-US" dirty="0">
                <a:latin typeface="Corbel"/>
              </a:rPr>
              <a:t>v = 0.5 + </a:t>
            </a:r>
            <a:r>
              <a:rPr lang="en-US" dirty="0" err="1">
                <a:latin typeface="Corbel"/>
              </a:rPr>
              <a:t>dir.y</a:t>
            </a:r>
            <a:r>
              <a:rPr lang="en-US" dirty="0">
                <a:latin typeface="Corbel"/>
              </a:rPr>
              <a:t> * r;</a:t>
            </a:r>
          </a:p>
        </p:txBody>
      </p:sp>
      <p:sp>
        <p:nvSpPr>
          <p:cNvPr id="9" name="TextBox 8"/>
          <p:cNvSpPr txBox="1"/>
          <p:nvPr/>
        </p:nvSpPr>
        <p:spPr>
          <a:xfrm>
            <a:off x="152400" y="3718679"/>
            <a:ext cx="8839200" cy="3046988"/>
          </a:xfrm>
          <a:prstGeom prst="rect">
            <a:avLst/>
          </a:prstGeom>
          <a:noFill/>
        </p:spPr>
        <p:txBody>
          <a:bodyPr wrap="square" rtlCol="0">
            <a:spAutoFit/>
          </a:bodyPr>
          <a:lstStyle/>
          <a:p>
            <a:pPr algn="just" fontAlgn="auto">
              <a:spcBef>
                <a:spcPts val="0"/>
              </a:spcBef>
              <a:spcAft>
                <a:spcPts val="0"/>
              </a:spcAft>
            </a:pPr>
            <a:r>
              <a:rPr lang="en-US" sz="1600" dirty="0">
                <a:latin typeface="Corbel"/>
              </a:rPr>
              <a:t>Quote from “http://ict.debevec.org/~debevec/Probes/”</a:t>
            </a:r>
          </a:p>
          <a:p>
            <a:pPr algn="just" fontAlgn="auto">
              <a:spcBef>
                <a:spcPts val="0"/>
              </a:spcBef>
              <a:spcAft>
                <a:spcPts val="0"/>
              </a:spcAft>
            </a:pPr>
            <a:r>
              <a:rPr lang="en-US" sz="1600" i="1" dirty="0">
                <a:latin typeface="Corbel"/>
              </a:rPr>
              <a:t>The following light probe images were created by taking two pictures of a mirrored ball at ninety degrees of separation and assembling the two radiance maps into this registered dataset. The coordinate mapping of these images is such that the center of the image is straight forward, the circumference of the image is straight backwards, and the horizontal line through the center linearly maps </a:t>
            </a:r>
            <a:r>
              <a:rPr lang="en-US" sz="1600" i="1" dirty="0" err="1">
                <a:latin typeface="Corbel"/>
              </a:rPr>
              <a:t>azimuthal</a:t>
            </a:r>
            <a:r>
              <a:rPr lang="en-US" sz="1600" i="1" dirty="0">
                <a:latin typeface="Corbel"/>
              </a:rPr>
              <a:t> angle to pixel coordinate.</a:t>
            </a:r>
          </a:p>
          <a:p>
            <a:pPr algn="just" fontAlgn="auto">
              <a:spcBef>
                <a:spcPts val="0"/>
              </a:spcBef>
              <a:spcAft>
                <a:spcPts val="0"/>
              </a:spcAft>
            </a:pPr>
            <a:r>
              <a:rPr lang="en-US" sz="1600" i="1" dirty="0">
                <a:latin typeface="Corbel"/>
              </a:rPr>
              <a:t>Thus, if we consider the images to be normalized to have coordinates </a:t>
            </a:r>
            <a:r>
              <a:rPr lang="en-US" sz="1600" b="1" i="1" dirty="0">
                <a:latin typeface="Corbel"/>
              </a:rPr>
              <a:t>u=[-1,1]</a:t>
            </a:r>
            <a:r>
              <a:rPr lang="en-US" sz="1600" i="1" dirty="0">
                <a:latin typeface="Corbel"/>
              </a:rPr>
              <a:t>, </a:t>
            </a:r>
            <a:r>
              <a:rPr lang="en-US" sz="1600" b="1" i="1" dirty="0">
                <a:latin typeface="Corbel"/>
              </a:rPr>
              <a:t>v=[-1,1]</a:t>
            </a:r>
            <a:r>
              <a:rPr lang="en-US" sz="1600" i="1" dirty="0">
                <a:latin typeface="Corbel"/>
              </a:rPr>
              <a:t>, we have </a:t>
            </a:r>
            <a:r>
              <a:rPr lang="en-US" sz="1600" b="1" i="1" dirty="0">
                <a:latin typeface="Corbel"/>
              </a:rPr>
              <a:t>theta=atan2(</a:t>
            </a:r>
            <a:r>
              <a:rPr lang="en-US" sz="1600" b="1" i="1" dirty="0" err="1">
                <a:latin typeface="Corbel"/>
              </a:rPr>
              <a:t>v,u</a:t>
            </a:r>
            <a:r>
              <a:rPr lang="en-US" sz="1600" b="1" i="1" dirty="0">
                <a:latin typeface="Corbel"/>
              </a:rPr>
              <a:t>)</a:t>
            </a:r>
            <a:r>
              <a:rPr lang="en-US" sz="1600" i="1" dirty="0">
                <a:latin typeface="Corbel"/>
              </a:rPr>
              <a:t>, </a:t>
            </a:r>
            <a:r>
              <a:rPr lang="en-US" sz="1600" b="1" i="1" dirty="0">
                <a:latin typeface="Corbel"/>
              </a:rPr>
              <a:t>phi=pi*</a:t>
            </a:r>
            <a:r>
              <a:rPr lang="en-US" sz="1600" b="1" i="1" dirty="0" err="1">
                <a:latin typeface="Corbel"/>
              </a:rPr>
              <a:t>sqrt</a:t>
            </a:r>
            <a:r>
              <a:rPr lang="en-US" sz="1600" b="1" i="1" dirty="0">
                <a:latin typeface="Corbel"/>
              </a:rPr>
              <a:t>(u*</a:t>
            </a:r>
            <a:r>
              <a:rPr lang="en-US" sz="1600" b="1" i="1" dirty="0" err="1">
                <a:latin typeface="Corbel"/>
              </a:rPr>
              <a:t>u+v</a:t>
            </a:r>
            <a:r>
              <a:rPr lang="en-US" sz="1600" b="1" i="1" dirty="0">
                <a:latin typeface="Corbel"/>
              </a:rPr>
              <a:t>*v)</a:t>
            </a:r>
            <a:r>
              <a:rPr lang="en-US" sz="1600" i="1" dirty="0">
                <a:latin typeface="Corbel"/>
              </a:rPr>
              <a:t>. The unit vector pointing in the corresponding direction is obtained by rotating </a:t>
            </a:r>
            <a:r>
              <a:rPr lang="en-US" sz="1600" b="1" i="1" dirty="0">
                <a:latin typeface="Corbel"/>
              </a:rPr>
              <a:t>(0,0,-1)</a:t>
            </a:r>
            <a:r>
              <a:rPr lang="en-US" sz="1600" i="1" dirty="0">
                <a:latin typeface="Corbel"/>
              </a:rPr>
              <a:t> by </a:t>
            </a:r>
            <a:r>
              <a:rPr lang="en-US" sz="1600" b="1" i="1" dirty="0">
                <a:latin typeface="Corbel"/>
              </a:rPr>
              <a:t>phi</a:t>
            </a:r>
            <a:r>
              <a:rPr lang="en-US" sz="1600" i="1" dirty="0">
                <a:latin typeface="Corbel"/>
              </a:rPr>
              <a:t> degrees around the </a:t>
            </a:r>
            <a:r>
              <a:rPr lang="en-US" sz="1600" b="1" i="1" dirty="0">
                <a:latin typeface="Corbel"/>
              </a:rPr>
              <a:t>y</a:t>
            </a:r>
            <a:r>
              <a:rPr lang="en-US" sz="1600" i="1" dirty="0">
                <a:latin typeface="Corbel"/>
              </a:rPr>
              <a:t> (up) axis and then </a:t>
            </a:r>
            <a:r>
              <a:rPr lang="en-US" sz="1600" b="1" i="1" dirty="0">
                <a:latin typeface="Corbel"/>
              </a:rPr>
              <a:t>theta</a:t>
            </a:r>
            <a:r>
              <a:rPr lang="en-US" sz="1600" i="1" dirty="0">
                <a:latin typeface="Corbel"/>
              </a:rPr>
              <a:t> degrees around the </a:t>
            </a:r>
            <a:r>
              <a:rPr lang="en-US" sz="1600" b="1" i="1" dirty="0">
                <a:latin typeface="Corbel"/>
              </a:rPr>
              <a:t>-z</a:t>
            </a:r>
            <a:r>
              <a:rPr lang="en-US" sz="1600" i="1" dirty="0">
                <a:latin typeface="Corbel"/>
              </a:rPr>
              <a:t> (forward) axis. If for a direction vector in the world </a:t>
            </a:r>
            <a:r>
              <a:rPr lang="en-US" sz="1600" b="1" i="1" dirty="0">
                <a:latin typeface="Corbel"/>
              </a:rPr>
              <a:t>(</a:t>
            </a:r>
            <a:r>
              <a:rPr lang="en-US" sz="1600" b="1" i="1" dirty="0" err="1">
                <a:latin typeface="Corbel"/>
              </a:rPr>
              <a:t>Dx</a:t>
            </a:r>
            <a:r>
              <a:rPr lang="en-US" sz="1600" b="1" i="1" dirty="0">
                <a:latin typeface="Corbel"/>
              </a:rPr>
              <a:t>, </a:t>
            </a:r>
            <a:r>
              <a:rPr lang="en-US" sz="1600" b="1" i="1" dirty="0" err="1">
                <a:latin typeface="Corbel"/>
              </a:rPr>
              <a:t>Dy</a:t>
            </a:r>
            <a:r>
              <a:rPr lang="en-US" sz="1600" b="1" i="1" dirty="0">
                <a:latin typeface="Corbel"/>
              </a:rPr>
              <a:t>, </a:t>
            </a:r>
            <a:r>
              <a:rPr lang="en-US" sz="1600" b="1" i="1" dirty="0" err="1">
                <a:latin typeface="Corbel"/>
              </a:rPr>
              <a:t>Dz</a:t>
            </a:r>
            <a:r>
              <a:rPr lang="en-US" sz="1600" b="1" i="1" dirty="0">
                <a:latin typeface="Corbel"/>
              </a:rPr>
              <a:t>)</a:t>
            </a:r>
            <a:r>
              <a:rPr lang="en-US" sz="1600" i="1" dirty="0">
                <a:latin typeface="Corbel"/>
              </a:rPr>
              <a:t>, the corresponding </a:t>
            </a:r>
            <a:r>
              <a:rPr lang="en-US" sz="1600" b="1" i="1" dirty="0">
                <a:latin typeface="Corbel"/>
              </a:rPr>
              <a:t>(</a:t>
            </a:r>
            <a:r>
              <a:rPr lang="en-US" sz="1600" b="1" i="1" dirty="0" err="1">
                <a:latin typeface="Corbel"/>
              </a:rPr>
              <a:t>u,v</a:t>
            </a:r>
            <a:r>
              <a:rPr lang="en-US" sz="1600" b="1" i="1" dirty="0">
                <a:latin typeface="Corbel"/>
              </a:rPr>
              <a:t>)</a:t>
            </a:r>
            <a:r>
              <a:rPr lang="en-US" sz="1600" i="1" dirty="0">
                <a:latin typeface="Corbel"/>
              </a:rPr>
              <a:t> coordinate in the light probe image is </a:t>
            </a:r>
            <a:r>
              <a:rPr lang="en-US" sz="1600" b="1" i="1" dirty="0">
                <a:latin typeface="Corbel"/>
              </a:rPr>
              <a:t>(</a:t>
            </a:r>
            <a:r>
              <a:rPr lang="en-US" sz="1600" b="1" i="1" dirty="0" err="1">
                <a:latin typeface="Corbel"/>
              </a:rPr>
              <a:t>Dx</a:t>
            </a:r>
            <a:r>
              <a:rPr lang="en-US" sz="1600" b="1" i="1" dirty="0">
                <a:latin typeface="Corbel"/>
              </a:rPr>
              <a:t>*</a:t>
            </a:r>
            <a:r>
              <a:rPr lang="en-US" sz="1600" b="1" i="1" dirty="0" err="1">
                <a:latin typeface="Corbel"/>
              </a:rPr>
              <a:t>r,Dy</a:t>
            </a:r>
            <a:r>
              <a:rPr lang="en-US" sz="1600" b="1" i="1" dirty="0">
                <a:latin typeface="Corbel"/>
              </a:rPr>
              <a:t>*r)</a:t>
            </a:r>
            <a:r>
              <a:rPr lang="en-US" sz="1600" i="1" dirty="0">
                <a:latin typeface="Corbel"/>
              </a:rPr>
              <a:t> where </a:t>
            </a:r>
            <a:r>
              <a:rPr lang="en-US" sz="1600" b="1" i="1" dirty="0">
                <a:latin typeface="Corbel"/>
              </a:rPr>
              <a:t>r=(1/pi)*</a:t>
            </a:r>
            <a:r>
              <a:rPr lang="en-US" sz="1600" b="1" i="1" dirty="0" err="1">
                <a:latin typeface="Corbel"/>
              </a:rPr>
              <a:t>acos</a:t>
            </a:r>
            <a:r>
              <a:rPr lang="en-US" sz="1600" b="1" i="1" dirty="0">
                <a:latin typeface="Corbel"/>
              </a:rPr>
              <a:t>(</a:t>
            </a:r>
            <a:r>
              <a:rPr lang="en-US" sz="1600" b="1" i="1" dirty="0" err="1">
                <a:latin typeface="Corbel"/>
              </a:rPr>
              <a:t>Dz</a:t>
            </a:r>
            <a:r>
              <a:rPr lang="en-US" sz="1600" b="1" i="1" dirty="0">
                <a:latin typeface="Corbel"/>
              </a:rPr>
              <a:t>)/</a:t>
            </a:r>
            <a:r>
              <a:rPr lang="en-US" sz="1600" b="1" i="1" dirty="0" err="1">
                <a:latin typeface="Corbel"/>
              </a:rPr>
              <a:t>sqrt</a:t>
            </a:r>
            <a:r>
              <a:rPr lang="en-US" sz="1600" b="1" i="1" dirty="0">
                <a:latin typeface="Corbel"/>
              </a:rPr>
              <a:t>(Dx^2 + Dy^2)</a:t>
            </a:r>
            <a:r>
              <a:rPr lang="en-US" sz="1600" i="1" dirty="0">
                <a:latin typeface="Corbel"/>
              </a:rPr>
              <a:t>.</a:t>
            </a:r>
          </a:p>
          <a:p>
            <a:pPr algn="just" fontAlgn="auto">
              <a:spcBef>
                <a:spcPts val="0"/>
              </a:spcBef>
              <a:spcAft>
                <a:spcPts val="0"/>
              </a:spcAft>
            </a:pPr>
            <a:endParaRPr lang="en-US" sz="1600" dirty="0">
              <a:latin typeface="Corbel"/>
            </a:endParaRPr>
          </a:p>
        </p:txBody>
      </p:sp>
    </p:spTree>
    <p:extLst>
      <p:ext uri="{BB962C8B-B14F-4D97-AF65-F5344CB8AC3E}">
        <p14:creationId xmlns:p14="http://schemas.microsoft.com/office/powerpoint/2010/main" val="1699603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Technique (</a:t>
            </a:r>
            <a:r>
              <a:rPr lang="en-US" dirty="0" err="1"/>
              <a:t>pdf</a:t>
            </a:r>
            <a:r>
              <a:rPr lang="en-US" dirty="0"/>
              <a:t>) 1: </a:t>
            </a:r>
            <a:br>
              <a:rPr lang="en-US" dirty="0"/>
            </a:br>
            <a:r>
              <a:rPr lang="en-US" b="1" dirty="0"/>
              <a:t>BRDF importance sampling</a:t>
            </a:r>
          </a:p>
          <a:p>
            <a:pPr marL="742950" lvl="2" indent="-342900">
              <a:buFont typeface="Times" charset="0"/>
              <a:buChar char="•"/>
            </a:pPr>
            <a:r>
              <a:rPr lang="en-US" dirty="0"/>
              <a:t>Generate directions with a </a:t>
            </a:r>
            <a:r>
              <a:rPr lang="en-US" dirty="0" err="1"/>
              <a:t>pdf</a:t>
            </a:r>
            <a:r>
              <a:rPr lang="en-US" dirty="0"/>
              <a:t> proportional to the BRDF</a:t>
            </a:r>
          </a:p>
          <a:p>
            <a:endParaRPr lang="en-US" dirty="0"/>
          </a:p>
          <a:p>
            <a:r>
              <a:rPr lang="en-US" dirty="0"/>
              <a:t>Technique (</a:t>
            </a:r>
            <a:r>
              <a:rPr lang="en-US" dirty="0" err="1"/>
              <a:t>pdf</a:t>
            </a:r>
            <a:r>
              <a:rPr lang="en-US" dirty="0"/>
              <a:t>) 2: </a:t>
            </a:r>
            <a:br>
              <a:rPr lang="en-US" dirty="0"/>
            </a:br>
            <a:r>
              <a:rPr lang="en-US" b="1" dirty="0"/>
              <a:t>Environment map importance sampling</a:t>
            </a:r>
          </a:p>
          <a:p>
            <a:pPr lvl="1"/>
            <a:r>
              <a:rPr lang="en-US" dirty="0"/>
              <a:t>Generate directions with a </a:t>
            </a:r>
            <a:r>
              <a:rPr lang="en-US" dirty="0" err="1"/>
              <a:t>pdf</a:t>
            </a:r>
            <a:r>
              <a:rPr lang="en-US" dirty="0"/>
              <a:t> proportional to </a:t>
            </a:r>
            <a:r>
              <a:rPr lang="en-US" i="1" dirty="0"/>
              <a:t>L</a:t>
            </a:r>
            <a:r>
              <a:rPr lang="en-US" dirty="0"/>
              <a:t>(</a:t>
            </a:r>
            <a:r>
              <a:rPr lang="en-US" dirty="0">
                <a:latin typeface="Symbol" pitchFamily="18" charset="2"/>
              </a:rPr>
              <a:t>w</a:t>
            </a:r>
            <a:r>
              <a:rPr lang="en-US" dirty="0"/>
              <a:t>) represented by the EM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55</a:t>
            </a:fld>
            <a:endParaRPr lang="en-US" dirty="0">
              <a:solidFill>
                <a:srgbClr val="FFFFFF"/>
              </a:solidFill>
            </a:endParaRPr>
          </a:p>
        </p:txBody>
      </p:sp>
      <p:sp>
        <p:nvSpPr>
          <p:cNvPr id="4" name="Title 3"/>
          <p:cNvSpPr>
            <a:spLocks noGrp="1"/>
          </p:cNvSpPr>
          <p:nvPr>
            <p:ph type="title"/>
          </p:nvPr>
        </p:nvSpPr>
        <p:spPr/>
        <p:txBody>
          <a:bodyPr/>
          <a:lstStyle/>
          <a:p>
            <a:r>
              <a:rPr lang="en-US" dirty="0"/>
              <a:t>Sampling strategies for image based lighting</a:t>
            </a:r>
          </a:p>
        </p:txBody>
      </p:sp>
      <p:sp>
        <p:nvSpPr>
          <p:cNvPr id="5" name="Footer Placeholder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6834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Sampling strategies</a:t>
            </a:r>
          </a:p>
        </p:txBody>
      </p:sp>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749396" y="1138812"/>
            <a:ext cx="1898392" cy="1648810"/>
          </a:xfrm>
          <a:prstGeom prst="rect">
            <a:avLst/>
          </a:prstGeom>
          <a:noFill/>
        </p:spPr>
      </p:pic>
      <p:pic>
        <p:nvPicPr>
          <p:cNvPr id="1028" name="Picture 4" descr="C:\!SGI\vyuka\2010-zima\PGIII\envmap\rotation\brdf-alpha0.20.exr.png"/>
          <p:cNvPicPr>
            <a:picLocks noChangeAspect="1" noChangeArrowheads="1"/>
          </p:cNvPicPr>
          <p:nvPr/>
        </p:nvPicPr>
        <p:blipFill>
          <a:blip r:embed="rId3" cstate="print"/>
          <a:srcRect l="11073" t="4921" r="11073" b="4921"/>
          <a:stretch>
            <a:fillRect/>
          </a:stretch>
        </p:blipFill>
        <p:spPr bwMode="auto">
          <a:xfrm>
            <a:off x="2832196" y="1138812"/>
            <a:ext cx="1898392" cy="1648810"/>
          </a:xfrm>
          <a:prstGeom prst="rect">
            <a:avLst/>
          </a:prstGeom>
          <a:noFill/>
        </p:spPr>
      </p:pic>
      <p:pic>
        <p:nvPicPr>
          <p:cNvPr id="1029" name="Picture 5" descr="C:\!SGI\vyuka\2010-zima\PGIII\envmap\rotation\brdf-alpha0.05.exr.png"/>
          <p:cNvPicPr>
            <a:picLocks noChangeAspect="1" noChangeArrowheads="1"/>
          </p:cNvPicPr>
          <p:nvPr/>
        </p:nvPicPr>
        <p:blipFill>
          <a:blip r:embed="rId4" cstate="print"/>
          <a:srcRect l="11073" t="4921" r="11073" b="4921"/>
          <a:stretch>
            <a:fillRect/>
          </a:stretch>
        </p:blipFill>
        <p:spPr bwMode="auto">
          <a:xfrm>
            <a:off x="4914996" y="1138812"/>
            <a:ext cx="1898392" cy="1648810"/>
          </a:xfrm>
          <a:prstGeom prst="rect">
            <a:avLst/>
          </a:prstGeom>
          <a:noFill/>
        </p:spPr>
      </p:pic>
      <p:pic>
        <p:nvPicPr>
          <p:cNvPr id="1030" name="Picture 6" descr="C:\!SGI\vyuka\2010-zima\PGIII\envmap\rotation\brdf-alpha0.01.exr.png"/>
          <p:cNvPicPr>
            <a:picLocks noChangeAspect="1" noChangeArrowheads="1"/>
          </p:cNvPicPr>
          <p:nvPr/>
        </p:nvPicPr>
        <p:blipFill>
          <a:blip r:embed="rId5" cstate="print"/>
          <a:srcRect l="11073" t="4921" r="11073" b="4921"/>
          <a:stretch>
            <a:fillRect/>
          </a:stretch>
        </p:blipFill>
        <p:spPr bwMode="auto">
          <a:xfrm>
            <a:off x="6997796"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6" cstate="print"/>
          <a:srcRect l="11073" t="4921" r="11073" b="4921"/>
          <a:stretch>
            <a:fillRect/>
          </a:stretch>
        </p:blipFill>
        <p:spPr bwMode="auto">
          <a:xfrm>
            <a:off x="749396" y="2931606"/>
            <a:ext cx="1898392" cy="1648810"/>
          </a:xfrm>
          <a:prstGeom prst="rect">
            <a:avLst/>
          </a:prstGeom>
          <a:noFill/>
        </p:spPr>
      </p:pic>
      <p:pic>
        <p:nvPicPr>
          <p:cNvPr id="1032" name="Picture 8" descr="C:\!SGI\vyuka\2010-zima\PGIII\envmap\rotation\em-alpha0.20.exr.png"/>
          <p:cNvPicPr>
            <a:picLocks noChangeAspect="1" noChangeArrowheads="1"/>
          </p:cNvPicPr>
          <p:nvPr/>
        </p:nvPicPr>
        <p:blipFill>
          <a:blip r:embed="rId7" cstate="print"/>
          <a:srcRect l="11073" t="4921" r="11073" b="4921"/>
          <a:stretch>
            <a:fillRect/>
          </a:stretch>
        </p:blipFill>
        <p:spPr bwMode="auto">
          <a:xfrm>
            <a:off x="2832196" y="2931606"/>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8" cstate="print"/>
          <a:srcRect l="11073" t="4921" r="11073" b="4921"/>
          <a:stretch>
            <a:fillRect/>
          </a:stretch>
        </p:blipFill>
        <p:spPr bwMode="auto">
          <a:xfrm>
            <a:off x="4914996" y="2931606"/>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997796"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10" cstate="print"/>
          <a:srcRect l="11073" t="4921" r="11073" b="4921"/>
          <a:stretch>
            <a:fillRect/>
          </a:stretch>
        </p:blipFill>
        <p:spPr bwMode="auto">
          <a:xfrm>
            <a:off x="749396" y="4724400"/>
            <a:ext cx="1898392" cy="1648810"/>
          </a:xfrm>
          <a:prstGeom prst="rect">
            <a:avLst/>
          </a:prstGeom>
          <a:noFill/>
        </p:spPr>
      </p:pic>
      <p:pic>
        <p:nvPicPr>
          <p:cNvPr id="1036" name="Picture 12" descr="C:\!SGI\vyuka\2010-zima\PGIII\envmap\rotation\mis-a0.20.exr.png"/>
          <p:cNvPicPr>
            <a:picLocks noChangeAspect="1" noChangeArrowheads="1"/>
          </p:cNvPicPr>
          <p:nvPr/>
        </p:nvPicPr>
        <p:blipFill>
          <a:blip r:embed="rId11" cstate="print"/>
          <a:srcRect l="11073" t="4921" r="11073" b="4921"/>
          <a:stretch>
            <a:fillRect/>
          </a:stretch>
        </p:blipFill>
        <p:spPr bwMode="auto">
          <a:xfrm>
            <a:off x="2832196" y="4724400"/>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12" cstate="print"/>
          <a:srcRect l="11073" t="4921" r="11073" b="4921"/>
          <a:stretch>
            <a:fillRect/>
          </a:stretch>
        </p:blipFill>
        <p:spPr bwMode="auto">
          <a:xfrm>
            <a:off x="4914996" y="4724400"/>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3" cstate="print"/>
          <a:srcRect l="11073" t="4921" r="11073" b="4921"/>
          <a:stretch>
            <a:fillRect/>
          </a:stretch>
        </p:blipFill>
        <p:spPr bwMode="auto">
          <a:xfrm>
            <a:off x="6997796" y="4724400"/>
            <a:ext cx="1898392" cy="1648810"/>
          </a:xfrm>
          <a:prstGeom prst="rect">
            <a:avLst/>
          </a:prstGeom>
          <a:noFill/>
        </p:spPr>
      </p:pic>
      <p:sp>
        <p:nvSpPr>
          <p:cNvPr id="18" name="TextBox 17"/>
          <p:cNvSpPr txBox="1"/>
          <p:nvPr/>
        </p:nvSpPr>
        <p:spPr>
          <a:xfrm rot="16200000">
            <a:off x="-362278" y="1630382"/>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BRDF  IS</a:t>
            </a:r>
          </a:p>
          <a:p>
            <a:pPr algn="ctr" fontAlgn="auto">
              <a:spcBef>
                <a:spcPts val="0"/>
              </a:spcBef>
              <a:spcAft>
                <a:spcPts val="0"/>
              </a:spcAft>
            </a:pPr>
            <a:r>
              <a:rPr lang="en-US" dirty="0">
                <a:latin typeface="Corbel"/>
              </a:rPr>
              <a:t>600 samples</a:t>
            </a:r>
          </a:p>
        </p:txBody>
      </p:sp>
      <p:sp>
        <p:nvSpPr>
          <p:cNvPr id="19" name="TextBox 18"/>
          <p:cNvSpPr txBox="1"/>
          <p:nvPr/>
        </p:nvSpPr>
        <p:spPr>
          <a:xfrm rot="16200000">
            <a:off x="-362278" y="3410990"/>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EM IS</a:t>
            </a:r>
          </a:p>
          <a:p>
            <a:pPr algn="ctr" fontAlgn="auto">
              <a:spcBef>
                <a:spcPts val="0"/>
              </a:spcBef>
              <a:spcAft>
                <a:spcPts val="0"/>
              </a:spcAft>
            </a:pPr>
            <a:r>
              <a:rPr lang="en-US" dirty="0">
                <a:latin typeface="Corbel"/>
              </a:rPr>
              <a:t>600 samples</a:t>
            </a:r>
          </a:p>
        </p:txBody>
      </p:sp>
      <p:sp>
        <p:nvSpPr>
          <p:cNvPr id="20" name="TextBox 19"/>
          <p:cNvSpPr txBox="1"/>
          <p:nvPr/>
        </p:nvSpPr>
        <p:spPr>
          <a:xfrm rot="16200000">
            <a:off x="-629979" y="5276889"/>
            <a:ext cx="1906291" cy="646331"/>
          </a:xfrm>
          <a:prstGeom prst="rect">
            <a:avLst/>
          </a:prstGeom>
          <a:noFill/>
        </p:spPr>
        <p:txBody>
          <a:bodyPr wrap="none" rtlCol="0">
            <a:spAutoFit/>
          </a:bodyPr>
          <a:lstStyle/>
          <a:p>
            <a:pPr algn="ctr" fontAlgn="auto">
              <a:spcBef>
                <a:spcPts val="0"/>
              </a:spcBef>
              <a:spcAft>
                <a:spcPts val="0"/>
              </a:spcAft>
            </a:pPr>
            <a:r>
              <a:rPr lang="en-US" dirty="0">
                <a:latin typeface="Corbel"/>
              </a:rPr>
              <a:t>MIS</a:t>
            </a:r>
          </a:p>
          <a:p>
            <a:pPr algn="ctr" fontAlgn="auto">
              <a:spcBef>
                <a:spcPts val="0"/>
              </a:spcBef>
              <a:spcAft>
                <a:spcPts val="0"/>
              </a:spcAft>
            </a:pPr>
            <a:r>
              <a:rPr lang="en-US" dirty="0">
                <a:latin typeface="Corbel"/>
              </a:rPr>
              <a:t>300 + 300 samples</a:t>
            </a:r>
          </a:p>
        </p:txBody>
      </p:sp>
      <p:sp>
        <p:nvSpPr>
          <p:cNvPr id="21" name="TextBox 20"/>
          <p:cNvSpPr txBox="1"/>
          <p:nvPr/>
        </p:nvSpPr>
        <p:spPr>
          <a:xfrm>
            <a:off x="1066800" y="6488668"/>
            <a:ext cx="1324401" cy="369332"/>
          </a:xfrm>
          <a:prstGeom prst="rect">
            <a:avLst/>
          </a:prstGeom>
          <a:noFill/>
        </p:spPr>
        <p:txBody>
          <a:bodyPr wrap="none" rtlCol="0">
            <a:spAutoFit/>
          </a:bodyPr>
          <a:lstStyle/>
          <a:p>
            <a:pPr algn="ctr" fontAlgn="auto">
              <a:spcBef>
                <a:spcPts val="0"/>
              </a:spcBef>
              <a:spcAft>
                <a:spcPts val="0"/>
              </a:spcAft>
            </a:pPr>
            <a:r>
              <a:rPr lang="en-US" dirty="0">
                <a:latin typeface="Corbel"/>
              </a:rPr>
              <a:t>Diffuse only</a:t>
            </a:r>
          </a:p>
        </p:txBody>
      </p:sp>
      <p:sp>
        <p:nvSpPr>
          <p:cNvPr id="22" name="TextBox 21"/>
          <p:cNvSpPr txBox="1"/>
          <p:nvPr/>
        </p:nvSpPr>
        <p:spPr>
          <a:xfrm>
            <a:off x="2859489" y="6488668"/>
            <a:ext cx="1948226"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=0.2</a:t>
            </a:r>
          </a:p>
        </p:txBody>
      </p:sp>
      <p:sp>
        <p:nvSpPr>
          <p:cNvPr id="23" name="TextBox 22"/>
          <p:cNvSpPr txBox="1"/>
          <p:nvPr/>
        </p:nvSpPr>
        <p:spPr>
          <a:xfrm>
            <a:off x="4821498" y="6477000"/>
            <a:ext cx="2058832"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=0.05</a:t>
            </a:r>
          </a:p>
        </p:txBody>
      </p:sp>
      <p:sp>
        <p:nvSpPr>
          <p:cNvPr id="24" name="TextBox 23"/>
          <p:cNvSpPr txBox="1"/>
          <p:nvPr/>
        </p:nvSpPr>
        <p:spPr>
          <a:xfrm>
            <a:off x="7012174" y="6477000"/>
            <a:ext cx="2052421"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=0.01</a:t>
            </a:r>
          </a:p>
        </p:txBody>
      </p:sp>
    </p:spTree>
    <p:extLst>
      <p:ext uri="{BB962C8B-B14F-4D97-AF65-F5344CB8AC3E}">
        <p14:creationId xmlns:p14="http://schemas.microsoft.com/office/powerpoint/2010/main" val="3966883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according to the environment map luminance</a:t>
            </a:r>
            <a:endParaRPr lang="cs-CZ" dirty="0"/>
          </a:p>
        </p:txBody>
      </p:sp>
      <p:sp>
        <p:nvSpPr>
          <p:cNvPr id="3" name="Content Placeholder 2"/>
          <p:cNvSpPr>
            <a:spLocks noGrp="1"/>
          </p:cNvSpPr>
          <p:nvPr>
            <p:ph idx="1"/>
          </p:nvPr>
        </p:nvSpPr>
        <p:spPr/>
        <p:txBody>
          <a:bodyPr/>
          <a:lstStyle/>
          <a:p>
            <a:endParaRPr lang="en-US" dirty="0"/>
          </a:p>
          <a:p>
            <a:r>
              <a:rPr lang="en-US" dirty="0"/>
              <a:t>Luminance of the environment map defines the sampling pdf on the unit sphere</a:t>
            </a:r>
          </a:p>
          <a:p>
            <a:endParaRPr lang="en-US" dirty="0"/>
          </a:p>
          <a:p>
            <a:r>
              <a:rPr lang="en-US" dirty="0"/>
              <a:t>For details, see </a:t>
            </a:r>
            <a:r>
              <a:rPr lang="cs-CZ" dirty="0"/>
              <a:t>PBRT</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57</a:t>
            </a:fld>
            <a:endParaRPr lang="en-US" altLang="en-US"/>
          </a:p>
        </p:txBody>
      </p:sp>
    </p:spTree>
    <p:extLst>
      <p:ext uri="{BB962C8B-B14F-4D97-AF65-F5344CB8AC3E}">
        <p14:creationId xmlns:p14="http://schemas.microsoft.com/office/powerpoint/2010/main" val="4885859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endParaRPr lang="cs-CZ" dirty="0"/>
          </a:p>
        </p:txBody>
      </p:sp>
      <p:sp>
        <p:nvSpPr>
          <p:cNvPr id="3" name="Content Placeholder 2"/>
          <p:cNvSpPr>
            <a:spLocks noGrp="1"/>
          </p:cNvSpPr>
          <p:nvPr>
            <p:ph idx="1"/>
          </p:nvPr>
        </p:nvSpPr>
        <p:spPr/>
        <p:txBody>
          <a:bodyPr/>
          <a:lstStyle/>
          <a:p>
            <a:endParaRPr lang="cs-CZ"/>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a:t>
            </a:fld>
            <a:endParaRPr lang="en-US" altLang="en-US"/>
          </a:p>
        </p:txBody>
      </p:sp>
      <p:pic>
        <p:nvPicPr>
          <p:cNvPr id="406530" name="Picture 2" descr="C:\Users\jarda\Desktop\infinites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58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r>
              <a:rPr lang="en-US" dirty="0"/>
              <a:t>Option 2 </a:t>
            </a:r>
            <a:r>
              <a:rPr lang="cs-CZ" dirty="0"/>
              <a:t>(</a:t>
            </a:r>
            <a:r>
              <a:rPr lang="en-US" dirty="0"/>
              <a:t>better</a:t>
            </a:r>
            <a:r>
              <a:rPr lang="cs-CZ" dirty="0"/>
              <a:t>)</a:t>
            </a:r>
          </a:p>
          <a:p>
            <a:pPr marL="801687" lvl="1" indent="-457200">
              <a:buFont typeface="+mj-lt"/>
              <a:buAutoNum type="arabicPeriod"/>
            </a:pPr>
            <a:r>
              <a:rPr lang="en-US" dirty="0"/>
              <a:t>“Column” </a:t>
            </a:r>
            <a:r>
              <a:rPr lang="cs-CZ" i="1" dirty="0" err="1"/>
              <a:t>i</a:t>
            </a:r>
            <a:r>
              <a:rPr lang="cs-CZ" baseline="-25000" dirty="0" err="1"/>
              <a:t>sel</a:t>
            </a:r>
            <a:r>
              <a:rPr lang="cs-CZ" dirty="0"/>
              <a:t> </a:t>
            </a:r>
            <a:r>
              <a:rPr lang="en-US" dirty="0"/>
              <a:t>is sampled from the marginal distribution</a:t>
            </a:r>
            <a:r>
              <a:rPr lang="cs-CZ" dirty="0"/>
              <a:t>, </a:t>
            </a:r>
            <a:r>
              <a:rPr lang="en-US" dirty="0"/>
              <a:t>given by a </a:t>
            </a:r>
            <a:r>
              <a:rPr lang="cs-CZ" dirty="0"/>
              <a:t>1D </a:t>
            </a:r>
            <a:r>
              <a:rPr lang="en-US" dirty="0"/>
              <a:t>marginal </a:t>
            </a:r>
            <a:r>
              <a:rPr lang="en-US" dirty="0" err="1"/>
              <a:t>pmf</a:t>
            </a: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r>
              <a:rPr lang="en-US" dirty="0"/>
              <a:t>“Row” </a:t>
            </a:r>
            <a:r>
              <a:rPr lang="cs-CZ" i="1" dirty="0" err="1"/>
              <a:t>j</a:t>
            </a:r>
            <a:r>
              <a:rPr lang="cs-CZ" baseline="-25000" dirty="0" err="1"/>
              <a:t>sel</a:t>
            </a:r>
            <a:r>
              <a:rPr lang="cs-CZ" dirty="0"/>
              <a:t> </a:t>
            </a:r>
            <a:r>
              <a:rPr lang="en-US" dirty="0"/>
              <a:t>is sampled from the conditional distribution corresponding to the “column” </a:t>
            </a:r>
            <a:r>
              <a:rPr lang="cs-CZ" i="1" dirty="0" err="1"/>
              <a:t>i</a:t>
            </a:r>
            <a:r>
              <a:rPr lang="cs-CZ" baseline="-25000" dirty="0" err="1"/>
              <a:t>sel</a:t>
            </a:r>
            <a:endParaRPr lang="cs-CZ" i="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graphicFrame>
        <p:nvGraphicFramePr>
          <p:cNvPr id="411649" name="Object 1">
            <a:hlinkClick r:id="" action="ppaction://ole?verb=0"/>
          </p:cNvPr>
          <p:cNvGraphicFramePr>
            <a:graphicFrameLocks/>
          </p:cNvGraphicFramePr>
          <p:nvPr>
            <p:extLst>
              <p:ext uri="{D42A27DB-BD31-4B8C-83A1-F6EECF244321}">
                <p14:modId xmlns:p14="http://schemas.microsoft.com/office/powerpoint/2010/main" val="48232132"/>
              </p:ext>
            </p:extLst>
          </p:nvPr>
        </p:nvGraphicFramePr>
        <p:xfrm>
          <a:off x="3162300" y="2781300"/>
          <a:ext cx="2819400" cy="1079500"/>
        </p:xfrm>
        <a:graphic>
          <a:graphicData uri="http://schemas.openxmlformats.org/presentationml/2006/ole">
            <mc:AlternateContent xmlns:mc="http://schemas.openxmlformats.org/markup-compatibility/2006">
              <mc:Choice xmlns:v="urn:schemas-microsoft-com:vml" Requires="v">
                <p:oleObj spid="_x0000_s397620" name="Rovnice" r:id="rId3" imgW="1218960" imgH="469800" progId="Equation.3">
                  <p:embed/>
                </p:oleObj>
              </mc:Choice>
              <mc:Fallback>
                <p:oleObj name="Rovnice" r:id="rId3" imgW="1218960" imgH="4698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2781300"/>
                        <a:ext cx="2819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650" name="Object 2">
            <a:hlinkClick r:id="" action="ppaction://ole?verb=0"/>
          </p:cNvPr>
          <p:cNvGraphicFramePr>
            <a:graphicFrameLocks/>
          </p:cNvGraphicFramePr>
          <p:nvPr>
            <p:extLst>
              <p:ext uri="{D42A27DB-BD31-4B8C-83A1-F6EECF244321}">
                <p14:modId xmlns:p14="http://schemas.microsoft.com/office/powerpoint/2010/main" val="1237470927"/>
              </p:ext>
            </p:extLst>
          </p:nvPr>
        </p:nvGraphicFramePr>
        <p:xfrm>
          <a:off x="2474913" y="4870450"/>
          <a:ext cx="4195762" cy="1020763"/>
        </p:xfrm>
        <a:graphic>
          <a:graphicData uri="http://schemas.openxmlformats.org/presentationml/2006/ole">
            <mc:AlternateContent xmlns:mc="http://schemas.openxmlformats.org/markup-compatibility/2006">
              <mc:Choice xmlns:v="urn:schemas-microsoft-com:vml" Requires="v">
                <p:oleObj spid="_x0000_s397621" name="Rovnice" r:id="rId5" imgW="1815840" imgH="444240" progId="Equation.3">
                  <p:embed/>
                </p:oleObj>
              </mc:Choice>
              <mc:Fallback>
                <p:oleObj name="Rovnice" r:id="rId5" imgW="181584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13" y="4870450"/>
                        <a:ext cx="4195762"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61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 </a:t>
            </a:r>
            <a:r>
              <a:rPr lang="en-US" dirty="0"/>
              <a:t>continuous random variable</a:t>
            </a:r>
          </a:p>
        </p:txBody>
      </p:sp>
      <p:sp>
        <p:nvSpPr>
          <p:cNvPr id="3" name="Content Placeholder 2"/>
          <p:cNvSpPr>
            <a:spLocks noGrp="1"/>
          </p:cNvSpPr>
          <p:nvPr>
            <p:ph idx="1"/>
          </p:nvPr>
        </p:nvSpPr>
        <p:spPr/>
        <p:txBody>
          <a:bodyPr/>
          <a:lstStyle/>
          <a:p>
            <a:endParaRPr lang="cs-CZ" dirty="0"/>
          </a:p>
          <a:p>
            <a:r>
              <a:rPr lang="en-US" dirty="0"/>
              <a:t>Option 1: </a:t>
            </a:r>
            <a:r>
              <a:rPr lang="en-US" b="1" dirty="0"/>
              <a:t>Transformation method</a:t>
            </a:r>
            <a:endParaRPr lang="cs-CZ" b="1" dirty="0"/>
          </a:p>
          <a:p>
            <a:endParaRPr lang="cs-CZ" dirty="0"/>
          </a:p>
          <a:p>
            <a:endParaRPr lang="cs-CZ" dirty="0"/>
          </a:p>
          <a:p>
            <a:r>
              <a:rPr lang="en-US" dirty="0"/>
              <a:t>Option 2: </a:t>
            </a:r>
            <a:r>
              <a:rPr lang="en-US" b="1" dirty="0"/>
              <a:t>Rejection sampling</a:t>
            </a:r>
          </a:p>
          <a:p>
            <a:endParaRPr lang="en-US" b="1" dirty="0"/>
          </a:p>
          <a:p>
            <a:endParaRPr lang="en-US" b="1" dirty="0"/>
          </a:p>
          <a:p>
            <a:r>
              <a:rPr lang="en-US" dirty="0"/>
              <a:t>Option 3: </a:t>
            </a:r>
            <a:r>
              <a:rPr lang="en-US" b="1" dirty="0"/>
              <a:t>Metropolis-Hastings sampling</a:t>
            </a:r>
          </a:p>
          <a:p>
            <a:pPr lvl="1"/>
            <a:r>
              <a:rPr lang="en-US" dirty="0"/>
              <a:t>Separate lecture</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extLst>
      <p:ext uri="{BB962C8B-B14F-4D97-AF65-F5344CB8AC3E}">
        <p14:creationId xmlns:p14="http://schemas.microsoft.com/office/powerpoint/2010/main" val="27017110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p:cNvPicPr>
            <a:picLocks noChangeAspect="1" noChangeArrowheads="1"/>
          </p:cNvPicPr>
          <p:nvPr/>
        </p:nvPicPr>
        <p:blipFill>
          <a:blip r:embed="rId3" cstate="print"/>
          <a:srcRect/>
          <a:stretch>
            <a:fillRect/>
          </a:stretch>
        </p:blipFill>
        <p:spPr bwMode="auto">
          <a:xfrm>
            <a:off x="5709096" y="3429000"/>
            <a:ext cx="3327400" cy="3211512"/>
          </a:xfrm>
          <a:prstGeom prst="rect">
            <a:avLst/>
          </a:prstGeom>
          <a:noFill/>
          <a:ln w="9525">
            <a:noFill/>
            <a:miter lim="800000"/>
            <a:headEnd/>
            <a:tailEnd/>
          </a:ln>
          <a:effectLst/>
        </p:spPr>
      </p:pic>
      <p:sp>
        <p:nvSpPr>
          <p:cNvPr id="247810" name="Rectangle 2"/>
          <p:cNvSpPr>
            <a:spLocks noGrp="1" noChangeArrowheads="1"/>
          </p:cNvSpPr>
          <p:nvPr>
            <p:ph type="title"/>
          </p:nvPr>
        </p:nvSpPr>
        <p:spPr>
          <a:xfrm>
            <a:off x="457200" y="277813"/>
            <a:ext cx="8229600" cy="703262"/>
          </a:xfrm>
        </p:spPr>
        <p:txBody>
          <a:bodyPr/>
          <a:lstStyle/>
          <a:p>
            <a:r>
              <a:rPr lang="en-US" dirty="0"/>
              <a:t>Transformation method</a:t>
            </a:r>
            <a:br>
              <a:rPr lang="cs-CZ" dirty="0"/>
            </a:br>
            <a:endParaRPr lang="en-US" dirty="0"/>
          </a:p>
        </p:txBody>
      </p:sp>
      <p:sp>
        <p:nvSpPr>
          <p:cNvPr id="247811" name="Rectangle 3"/>
          <p:cNvSpPr>
            <a:spLocks noGrp="1" noChangeArrowheads="1"/>
          </p:cNvSpPr>
          <p:nvPr>
            <p:ph type="body" idx="1"/>
          </p:nvPr>
        </p:nvSpPr>
        <p:spPr>
          <a:xfrm>
            <a:off x="457200" y="1700808"/>
            <a:ext cx="8229600" cy="4608511"/>
          </a:xfrm>
        </p:spPr>
        <p:txBody>
          <a:bodyPr/>
          <a:lstStyle/>
          <a:p>
            <a:pPr>
              <a:lnSpc>
                <a:spcPct val="90000"/>
              </a:lnSpc>
            </a:pPr>
            <a:r>
              <a:rPr lang="en-US" dirty="0"/>
              <a:t>Consider the random variable </a:t>
            </a:r>
            <a:r>
              <a:rPr lang="cs-CZ" i="1" dirty="0"/>
              <a:t>U</a:t>
            </a:r>
            <a:r>
              <a:rPr lang="cs-CZ" dirty="0"/>
              <a:t> </a:t>
            </a:r>
            <a:r>
              <a:rPr lang="en-US" dirty="0"/>
              <a:t>from the uniform distribution Uniform</a:t>
            </a:r>
            <a:r>
              <a:rPr lang="cs-CZ" dirty="0"/>
              <a:t>(0,1)</a:t>
            </a:r>
            <a:r>
              <a:rPr lang="en-US" dirty="0"/>
              <a:t>. Then the random variable </a:t>
            </a:r>
            <a:r>
              <a:rPr lang="cs-CZ" i="1" dirty="0"/>
              <a:t>X</a:t>
            </a:r>
            <a:br>
              <a:rPr lang="cs-CZ" dirty="0"/>
            </a:br>
            <a:br>
              <a:rPr lang="cs-CZ" dirty="0"/>
            </a:br>
            <a:br>
              <a:rPr lang="cs-CZ" dirty="0"/>
            </a:br>
            <a:r>
              <a:rPr lang="en-US" dirty="0"/>
              <a:t>has the distribution given by the </a:t>
            </a:r>
            <a:r>
              <a:rPr lang="en-US" b="1" dirty="0" err="1"/>
              <a:t>cdf</a:t>
            </a:r>
            <a:r>
              <a:rPr lang="en-US" b="1" dirty="0"/>
              <a:t> </a:t>
            </a:r>
            <a:r>
              <a:rPr lang="cs-CZ" i="1" dirty="0"/>
              <a:t>P</a:t>
            </a:r>
            <a:r>
              <a:rPr lang="cs-CZ" dirty="0"/>
              <a:t>.</a:t>
            </a:r>
          </a:p>
          <a:p>
            <a:pPr>
              <a:lnSpc>
                <a:spcPct val="90000"/>
              </a:lnSpc>
            </a:pPr>
            <a:endParaRPr lang="cs-CZ" dirty="0"/>
          </a:p>
          <a:p>
            <a:pPr>
              <a:lnSpc>
                <a:spcPct val="90000"/>
              </a:lnSpc>
            </a:pPr>
            <a:endParaRPr lang="cs-CZ" dirty="0"/>
          </a:p>
          <a:p>
            <a:pPr>
              <a:lnSpc>
                <a:spcPct val="90000"/>
              </a:lnSpc>
            </a:pPr>
            <a:r>
              <a:rPr lang="en-US" dirty="0"/>
              <a:t>To generate samples </a:t>
            </a:r>
            <a:br>
              <a:rPr lang="en-US" dirty="0"/>
            </a:br>
            <a:r>
              <a:rPr lang="en-US" dirty="0"/>
              <a:t>according to a given pdf </a:t>
            </a:r>
            <a:r>
              <a:rPr lang="cs-CZ" i="1" dirty="0"/>
              <a:t>p</a:t>
            </a:r>
            <a:r>
              <a:rPr lang="en-US" i="1" dirty="0"/>
              <a:t>,</a:t>
            </a:r>
            <a:br>
              <a:rPr lang="en-US" i="1" dirty="0"/>
            </a:br>
            <a:r>
              <a:rPr lang="en-US" dirty="0"/>
              <a:t>we need to:</a:t>
            </a:r>
            <a:endParaRPr lang="cs-CZ" dirty="0"/>
          </a:p>
          <a:p>
            <a:pPr lvl="1">
              <a:lnSpc>
                <a:spcPct val="90000"/>
              </a:lnSpc>
            </a:pPr>
            <a:r>
              <a:rPr lang="en-US" dirty="0"/>
              <a:t>calculate the </a:t>
            </a:r>
            <a:r>
              <a:rPr lang="cs-CZ" dirty="0" err="1"/>
              <a:t>cdf</a:t>
            </a:r>
            <a:r>
              <a:rPr lang="cs-CZ" dirty="0"/>
              <a:t> </a:t>
            </a:r>
            <a:r>
              <a:rPr lang="cs-CZ" i="1" dirty="0"/>
              <a:t>P</a:t>
            </a:r>
            <a:r>
              <a:rPr lang="cs-CZ" dirty="0"/>
              <a:t>(</a:t>
            </a:r>
            <a:r>
              <a:rPr lang="cs-CZ" i="1" dirty="0"/>
              <a:t>x</a:t>
            </a:r>
            <a:r>
              <a:rPr lang="cs-CZ" dirty="0"/>
              <a:t>) </a:t>
            </a:r>
            <a:r>
              <a:rPr lang="en-US" dirty="0"/>
              <a:t>from the </a:t>
            </a:r>
            <a:r>
              <a:rPr lang="cs-CZ" dirty="0" err="1"/>
              <a:t>pdf</a:t>
            </a:r>
            <a:r>
              <a:rPr lang="cs-CZ" dirty="0"/>
              <a:t> </a:t>
            </a:r>
            <a:r>
              <a:rPr lang="cs-CZ" i="1" dirty="0"/>
              <a:t>p</a:t>
            </a:r>
            <a:r>
              <a:rPr lang="cs-CZ" dirty="0"/>
              <a:t>(</a:t>
            </a:r>
            <a:r>
              <a:rPr lang="cs-CZ" i="1" dirty="0"/>
              <a:t>x</a:t>
            </a:r>
            <a:r>
              <a:rPr lang="cs-CZ" dirty="0"/>
              <a:t>)</a:t>
            </a:r>
          </a:p>
          <a:p>
            <a:pPr lvl="1">
              <a:lnSpc>
                <a:spcPct val="90000"/>
              </a:lnSpc>
            </a:pPr>
            <a:r>
              <a:rPr lang="en-US" dirty="0"/>
              <a:t>calculate the inverse </a:t>
            </a:r>
            <a:r>
              <a:rPr lang="en-US" dirty="0" err="1"/>
              <a:t>cdf</a:t>
            </a:r>
            <a:r>
              <a:rPr lang="en-US" dirty="0"/>
              <a:t> </a:t>
            </a:r>
            <a:r>
              <a:rPr lang="en-US" i="1" dirty="0"/>
              <a:t>P</a:t>
            </a:r>
            <a:r>
              <a:rPr lang="en-US" baseline="30000" dirty="0"/>
              <a:t>-1</a:t>
            </a:r>
            <a:r>
              <a:rPr lang="en-US" dirty="0"/>
              <a:t>(</a:t>
            </a:r>
            <a:r>
              <a:rPr lang="en-US" i="1" dirty="0"/>
              <a:t>u</a:t>
            </a:r>
            <a:r>
              <a:rPr lang="en-US" dirty="0"/>
              <a:t>)</a:t>
            </a:r>
            <a:endParaRPr lang="cs-CZ" dirty="0"/>
          </a:p>
          <a:p>
            <a:pPr lvl="2">
              <a:lnSpc>
                <a:spcPct val="90000"/>
              </a:lnSpc>
              <a:buFont typeface="Wingdings" pitchFamily="2" charset="2"/>
              <a:buNone/>
            </a:pPr>
            <a:endParaRPr lang="cs-CZ" dirty="0"/>
          </a:p>
          <a:p>
            <a:pPr lvl="1">
              <a:lnSpc>
                <a:spcPct val="90000"/>
              </a:lnSpc>
              <a:buFont typeface="Wingdings" pitchFamily="2" charset="2"/>
              <a:buNone/>
            </a:pPr>
            <a:r>
              <a:rPr lang="cs-CZ" dirty="0"/>
              <a:t>              </a:t>
            </a:r>
            <a:endParaRPr lang="en-US" dirty="0"/>
          </a:p>
        </p:txBody>
      </p:sp>
      <p:graphicFrame>
        <p:nvGraphicFramePr>
          <p:cNvPr id="453635" name="Object 3">
            <a:hlinkClick r:id="" action="ppaction://ole?verb=0"/>
          </p:cNvPr>
          <p:cNvGraphicFramePr>
            <a:graphicFrameLocks/>
          </p:cNvGraphicFramePr>
          <p:nvPr/>
        </p:nvGraphicFramePr>
        <p:xfrm>
          <a:off x="3691732" y="2420888"/>
          <a:ext cx="1760537" cy="525463"/>
        </p:xfrm>
        <a:graphic>
          <a:graphicData uri="http://schemas.openxmlformats.org/presentationml/2006/ole">
            <mc:AlternateContent xmlns:mc="http://schemas.openxmlformats.org/markup-compatibility/2006">
              <mc:Choice xmlns:v="urn:schemas-microsoft-com:vml" Requires="v">
                <p:oleObj spid="_x0000_s398491" name="Rovnice" r:id="rId4" imgW="761669" imgH="228501" progId="Equation.3">
                  <p:embed/>
                </p:oleObj>
              </mc:Choice>
              <mc:Fallback>
                <p:oleObj name="Rovnice" r:id="rId4" imgW="761669" imgH="228501"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732" y="2420888"/>
                        <a:ext cx="1760537"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9</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870086735"/>
      </p:ext>
    </p:extLst>
  </p:cSld>
  <p:clrMapOvr>
    <a:masterClrMapping/>
  </p:clrMapOvr>
  <p:transition>
    <p:fade/>
  </p:transition>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5728</TotalTime>
  <Words>2467</Words>
  <Application>Microsoft Office PowerPoint</Application>
  <PresentationFormat>On-screen Show (4:3)</PresentationFormat>
  <Paragraphs>475</Paragraphs>
  <Slides>57</Slides>
  <Notes>7</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75" baseType="lpstr">
      <vt:lpstr>Arial</vt:lpstr>
      <vt:lpstr>Arial Black</vt:lpstr>
      <vt:lpstr>Arial CE</vt:lpstr>
      <vt:lpstr>Corbel</vt:lpstr>
      <vt:lpstr>Courier New</vt:lpstr>
      <vt:lpstr>Garamond</vt:lpstr>
      <vt:lpstr>Georgia</vt:lpstr>
      <vt:lpstr>Lucida Console</vt:lpstr>
      <vt:lpstr>Lucida Sans Unicode</vt:lpstr>
      <vt:lpstr>StarSymbol</vt:lpstr>
      <vt:lpstr>Symbol</vt:lpstr>
      <vt:lpstr>Tahoma</vt:lpstr>
      <vt:lpstr>Times</vt:lpstr>
      <vt:lpstr>Times New Roman</vt:lpstr>
      <vt:lpstr>Wingdings</vt:lpstr>
      <vt:lpstr>Hrany</vt:lpstr>
      <vt:lpstr>Equation</vt:lpstr>
      <vt:lpstr>Rovnice</vt:lpstr>
      <vt:lpstr>Computer graphics III –  Monte Carlo integration II</vt:lpstr>
      <vt:lpstr>Monte Carlo integration</vt:lpstr>
      <vt:lpstr>Generating samples from a distribution</vt:lpstr>
      <vt:lpstr>Generating samples from a 1D discrete random variable</vt:lpstr>
      <vt:lpstr>Generating samples from a 2D discrete random variable</vt:lpstr>
      <vt:lpstr>Generating samples from a 2D discrete random variable</vt:lpstr>
      <vt:lpstr>Generating samples from a 2D discrete random variable</vt:lpstr>
      <vt:lpstr>Generating samples from a 1D continuous random variable</vt:lpstr>
      <vt:lpstr>Transformation method </vt:lpstr>
      <vt:lpstr>PowerPoint Presentation</vt:lpstr>
      <vt:lpstr>Rejection sampling in 1D</vt:lpstr>
      <vt:lpstr>Transformation method vs. Rejection sampling</vt:lpstr>
      <vt:lpstr>Sampling from a 2D continuous random variable</vt:lpstr>
      <vt:lpstr>PowerPoint Presentation</vt:lpstr>
      <vt:lpstr>PowerPoint Presentation</vt:lpstr>
      <vt:lpstr>Transformation formulas for common cases in light transport</vt:lpstr>
      <vt:lpstr>Importance sampling from the physically-plausible Phong BRDF</vt:lpstr>
      <vt:lpstr>Physically-plausible Phong BRDF</vt:lpstr>
      <vt:lpstr>Selection of the BRDF component</vt:lpstr>
      <vt:lpstr>Sampling of the diffuse lobe</vt:lpstr>
      <vt:lpstr>sampleDiffuse()</vt:lpstr>
      <vt:lpstr>Sampling of the glossy (specular) reflection</vt:lpstr>
      <vt:lpstr>sampleSpecular()</vt:lpstr>
      <vt:lpstr>evalPdf(incDir, genDir, pd, ps)</vt:lpstr>
      <vt:lpstr>Variance reduction methods for MC estimators</vt:lpstr>
      <vt:lpstr>Variance reduction methods</vt:lpstr>
      <vt:lpstr>Importance sampling</vt:lpstr>
      <vt:lpstr>Importance sampling</vt:lpstr>
      <vt:lpstr>Control variates</vt:lpstr>
      <vt:lpstr>Control variates</vt:lpstr>
      <vt:lpstr>Control variates vs. Importance sampling</vt:lpstr>
      <vt:lpstr>Better sample distribution</vt:lpstr>
      <vt:lpstr>Stratified sampling</vt:lpstr>
      <vt:lpstr>Stratified sampling</vt:lpstr>
      <vt:lpstr>Stratified sampling</vt:lpstr>
      <vt:lpstr>How to subdivide the interval?</vt:lpstr>
      <vt:lpstr>Combination of stratified sampling and the transformation method</vt:lpstr>
      <vt:lpstr>Quasi-Monte Carlo methods (QMC)</vt:lpstr>
      <vt:lpstr>Discrepancy</vt:lpstr>
      <vt:lpstr>Stratified sampling</vt:lpstr>
      <vt:lpstr>Quasi-Monte Carlo</vt:lpstr>
      <vt:lpstr>Same random sequence for all pixels</vt:lpstr>
      <vt:lpstr>Image-based lighting</vt:lpstr>
      <vt:lpstr>Image-based lighting</vt:lpstr>
      <vt:lpstr>Environment mapping (a.k.a. image-based lighting, reflection mapping)</vt:lpstr>
      <vt:lpstr>Image-based lighting</vt:lpstr>
      <vt:lpstr>Point Light Source</vt:lpstr>
      <vt:lpstr>PowerPoint Presentation</vt:lpstr>
      <vt:lpstr>PowerPoint Presentation</vt:lpstr>
      <vt:lpstr>PowerPoint Presentation</vt:lpstr>
      <vt:lpstr>PowerPoint Presentation</vt:lpstr>
      <vt:lpstr>Mapping</vt:lpstr>
      <vt:lpstr>Mapping</vt:lpstr>
      <vt:lpstr>Debevec’s spherical mapping</vt:lpstr>
      <vt:lpstr>Sampling strategies for image based lighting</vt:lpstr>
      <vt:lpstr>Sampling strategies</vt:lpstr>
      <vt:lpstr>Sampling according to the environment map luminance</vt:lpstr>
    </vt:vector>
  </TitlesOfParts>
  <Company>CTU Prague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Carlo integration II - Computer graphics III (NPGR010)</dc:title>
  <dc:creator>Jaroslav Křivánek</dc:creator>
  <cp:keywords>Computer graphics, rendering, global illumination, Monte Carlo method</cp:keywords>
  <cp:lastModifiedBy>Jaroslav Krivanek</cp:lastModifiedBy>
  <cp:revision>3724</cp:revision>
  <dcterms:created xsi:type="dcterms:W3CDTF">2006-11-17T09:10:54Z</dcterms:created>
  <dcterms:modified xsi:type="dcterms:W3CDTF">2018-11-27T17:42:31Z</dcterms:modified>
</cp:coreProperties>
</file>